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1"/>
  </p:notesMasterIdLst>
  <p:handoutMasterIdLst>
    <p:handoutMasterId r:id="rId132"/>
  </p:handoutMasterIdLst>
  <p:sldIdLst>
    <p:sldId id="316" r:id="rId5"/>
    <p:sldId id="295" r:id="rId6"/>
    <p:sldId id="432" r:id="rId7"/>
    <p:sldId id="433" r:id="rId8"/>
    <p:sldId id="434" r:id="rId9"/>
    <p:sldId id="347" r:id="rId10"/>
    <p:sldId id="394" r:id="rId11"/>
    <p:sldId id="393" r:id="rId12"/>
    <p:sldId id="390" r:id="rId13"/>
    <p:sldId id="377" r:id="rId14"/>
    <p:sldId id="391" r:id="rId15"/>
    <p:sldId id="378" r:id="rId16"/>
    <p:sldId id="379" r:id="rId17"/>
    <p:sldId id="328" r:id="rId18"/>
    <p:sldId id="345" r:id="rId19"/>
    <p:sldId id="346" r:id="rId20"/>
    <p:sldId id="381" r:id="rId21"/>
    <p:sldId id="384" r:id="rId22"/>
    <p:sldId id="428" r:id="rId23"/>
    <p:sldId id="1274" r:id="rId24"/>
    <p:sldId id="429" r:id="rId25"/>
    <p:sldId id="430" r:id="rId26"/>
    <p:sldId id="431" r:id="rId27"/>
    <p:sldId id="1249" r:id="rId28"/>
    <p:sldId id="402" r:id="rId29"/>
    <p:sldId id="1250" r:id="rId30"/>
    <p:sldId id="1251" r:id="rId31"/>
    <p:sldId id="1252" r:id="rId32"/>
    <p:sldId id="1253" r:id="rId33"/>
    <p:sldId id="1254" r:id="rId34"/>
    <p:sldId id="1255" r:id="rId35"/>
    <p:sldId id="1256" r:id="rId36"/>
    <p:sldId id="1257" r:id="rId37"/>
    <p:sldId id="1258" r:id="rId38"/>
    <p:sldId id="1259" r:id="rId39"/>
    <p:sldId id="1260" r:id="rId40"/>
    <p:sldId id="1261" r:id="rId41"/>
    <p:sldId id="1262" r:id="rId42"/>
    <p:sldId id="1263" r:id="rId43"/>
    <p:sldId id="1264" r:id="rId44"/>
    <p:sldId id="1265" r:id="rId45"/>
    <p:sldId id="1266" r:id="rId46"/>
    <p:sldId id="1267" r:id="rId47"/>
    <p:sldId id="1268" r:id="rId48"/>
    <p:sldId id="1269" r:id="rId49"/>
    <p:sldId id="1270" r:id="rId50"/>
    <p:sldId id="1271" r:id="rId51"/>
    <p:sldId id="1272" r:id="rId52"/>
    <p:sldId id="1273" r:id="rId53"/>
    <p:sldId id="404" r:id="rId54"/>
    <p:sldId id="423" r:id="rId55"/>
    <p:sldId id="406" r:id="rId56"/>
    <p:sldId id="411" r:id="rId57"/>
    <p:sldId id="415" r:id="rId58"/>
    <p:sldId id="412" r:id="rId59"/>
    <p:sldId id="417" r:id="rId60"/>
    <p:sldId id="416" r:id="rId61"/>
    <p:sldId id="420" r:id="rId62"/>
    <p:sldId id="408" r:id="rId63"/>
    <p:sldId id="421" r:id="rId64"/>
    <p:sldId id="418" r:id="rId65"/>
    <p:sldId id="419" r:id="rId66"/>
    <p:sldId id="422" r:id="rId67"/>
    <p:sldId id="380" r:id="rId68"/>
    <p:sldId id="1243" r:id="rId69"/>
    <p:sldId id="1245" r:id="rId70"/>
    <p:sldId id="1244" r:id="rId71"/>
    <p:sldId id="1246" r:id="rId72"/>
    <p:sldId id="1247" r:id="rId73"/>
    <p:sldId id="1248" r:id="rId74"/>
    <p:sldId id="1241" r:id="rId75"/>
    <p:sldId id="1242" r:id="rId76"/>
    <p:sldId id="1281" r:id="rId77"/>
    <p:sldId id="1282" r:id="rId78"/>
    <p:sldId id="1275" r:id="rId79"/>
    <p:sldId id="382" r:id="rId80"/>
    <p:sldId id="1276" r:id="rId81"/>
    <p:sldId id="1277" r:id="rId82"/>
    <p:sldId id="1278" r:id="rId83"/>
    <p:sldId id="1279" r:id="rId84"/>
    <p:sldId id="1283" r:id="rId85"/>
    <p:sldId id="1284" r:id="rId86"/>
    <p:sldId id="1285" r:id="rId87"/>
    <p:sldId id="1286" r:id="rId88"/>
    <p:sldId id="1288" r:id="rId89"/>
    <p:sldId id="1289" r:id="rId90"/>
    <p:sldId id="1290" r:id="rId91"/>
    <p:sldId id="1291" r:id="rId92"/>
    <p:sldId id="1292" r:id="rId93"/>
    <p:sldId id="1293" r:id="rId94"/>
    <p:sldId id="1294" r:id="rId95"/>
    <p:sldId id="1280" r:id="rId96"/>
    <p:sldId id="1295" r:id="rId97"/>
    <p:sldId id="1296" r:id="rId98"/>
    <p:sldId id="1297" r:id="rId99"/>
    <p:sldId id="1298" r:id="rId100"/>
    <p:sldId id="1299" r:id="rId101"/>
    <p:sldId id="1300" r:id="rId102"/>
    <p:sldId id="1301" r:id="rId103"/>
    <p:sldId id="1302" r:id="rId104"/>
    <p:sldId id="1303" r:id="rId105"/>
    <p:sldId id="1304" r:id="rId106"/>
    <p:sldId id="1305" r:id="rId107"/>
    <p:sldId id="1306" r:id="rId108"/>
    <p:sldId id="1307" r:id="rId109"/>
    <p:sldId id="1308" r:id="rId110"/>
    <p:sldId id="1309" r:id="rId111"/>
    <p:sldId id="1310" r:id="rId112"/>
    <p:sldId id="1311" r:id="rId113"/>
    <p:sldId id="1312" r:id="rId114"/>
    <p:sldId id="1313" r:id="rId115"/>
    <p:sldId id="1314" r:id="rId116"/>
    <p:sldId id="1315" r:id="rId117"/>
    <p:sldId id="1316" r:id="rId118"/>
    <p:sldId id="1317" r:id="rId119"/>
    <p:sldId id="1318" r:id="rId120"/>
    <p:sldId id="1319" r:id="rId121"/>
    <p:sldId id="1320" r:id="rId122"/>
    <p:sldId id="1321" r:id="rId123"/>
    <p:sldId id="424" r:id="rId124"/>
    <p:sldId id="425" r:id="rId125"/>
    <p:sldId id="426" r:id="rId126"/>
    <p:sldId id="427" r:id="rId127"/>
    <p:sldId id="367" r:id="rId128"/>
    <p:sldId id="339" r:id="rId129"/>
    <p:sldId id="364" r:id="rId130"/>
  </p:sldIdLst>
  <p:sldSz cx="9144000" cy="6858000" type="screen4x3"/>
  <p:notesSz cx="6858000" cy="9144000"/>
  <p:custDataLst>
    <p:tags r:id="rId1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014" autoAdjust="0"/>
    <p:restoredTop sz="78333" autoAdjust="0"/>
  </p:normalViewPr>
  <p:slideViewPr>
    <p:cSldViewPr snapToObjects="1" showGuides="1">
      <p:cViewPr varScale="1">
        <p:scale>
          <a:sx n="82" d="100"/>
          <a:sy n="82" d="100"/>
        </p:scale>
        <p:origin x="1502" y="6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4704"/>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gs" Target="tags/tag1.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2021-03-22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6</a:t>
            </a:fld>
            <a:endParaRPr lang="en-US"/>
          </a:p>
        </p:txBody>
      </p:sp>
    </p:spTree>
    <p:extLst>
      <p:ext uri="{BB962C8B-B14F-4D97-AF65-F5344CB8AC3E}">
        <p14:creationId xmlns:p14="http://schemas.microsoft.com/office/powerpoint/2010/main" val="170237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16</a:t>
            </a:fld>
            <a:endParaRPr lang="en-US"/>
          </a:p>
        </p:txBody>
      </p:sp>
    </p:spTree>
    <p:extLst>
      <p:ext uri="{BB962C8B-B14F-4D97-AF65-F5344CB8AC3E}">
        <p14:creationId xmlns:p14="http://schemas.microsoft.com/office/powerpoint/2010/main" val="139960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18</a:t>
            </a:fld>
            <a:endParaRPr lang="en-US"/>
          </a:p>
        </p:txBody>
      </p:sp>
    </p:spTree>
    <p:extLst>
      <p:ext uri="{BB962C8B-B14F-4D97-AF65-F5344CB8AC3E}">
        <p14:creationId xmlns:p14="http://schemas.microsoft.com/office/powerpoint/2010/main" val="187341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 </a:t>
            </a:r>
            <a:r>
              <a:rPr lang="en-US" b="1" baseline="0"/>
              <a:t>MessageBodyWriter</a:t>
            </a:r>
            <a:r>
              <a:rPr lang="en-US" baseline="0"/>
              <a:t> that takes a MyCatalog object and writes a PDF representation of it to the response.</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1" baseline="0"/>
              <a:t>Produces</a:t>
            </a:r>
            <a:r>
              <a:rPr lang="en-US" baseline="0"/>
              <a:t> annotation is not required, but since our provider is specific to PDF output, we should use the @</a:t>
            </a:r>
            <a:r>
              <a:rPr lang="en-US" b="1" baseline="0"/>
              <a:t>Produces</a:t>
            </a:r>
            <a:r>
              <a:rPr lang="en-US" baseline="0"/>
              <a:t> annotation to indicate that fact.</a:t>
            </a:r>
          </a:p>
          <a:p>
            <a:pPr marL="171450" indent="-171450">
              <a:buFont typeface="Arial" pitchFamily="34" charset="0"/>
              <a:buChar char="•"/>
            </a:pPr>
            <a:r>
              <a:rPr lang="en-US" baseline="0"/>
              <a:t>The </a:t>
            </a:r>
            <a:r>
              <a:rPr lang="en-US" b="1" baseline="0"/>
              <a:t>isWritable</a:t>
            </a:r>
            <a:r>
              <a:rPr lang="en-US" baseline="0"/>
              <a:t> method should be implemented to ensure that we are being given a type that can be written with this provider</a:t>
            </a:r>
          </a:p>
          <a:p>
            <a:pPr marL="171450" indent="-171450">
              <a:buFont typeface="Arial" pitchFamily="34" charset="0"/>
              <a:buChar char="•"/>
            </a:pPr>
            <a:r>
              <a:rPr lang="en-US" baseline="0"/>
              <a:t>The </a:t>
            </a:r>
            <a:r>
              <a:rPr lang="en-US" b="1" baseline="0"/>
              <a:t>getSize</a:t>
            </a:r>
            <a:r>
              <a:rPr lang="en-US" baseline="0"/>
              <a:t> method can return the serialized size of the object (if it is known) or a negative value to indicate that it is not known (as would be the case here)</a:t>
            </a:r>
          </a:p>
          <a:p>
            <a:pPr marL="171450" indent="-171450">
              <a:buFont typeface="Arial" pitchFamily="34" charset="0"/>
              <a:buChar char="•"/>
            </a:pPr>
            <a:r>
              <a:rPr lang="en-US" baseline="0"/>
              <a:t>The bulk of the work is done by the </a:t>
            </a:r>
            <a:r>
              <a:rPr lang="en-US" b="1" baseline="0"/>
              <a:t>writeTo </a:t>
            </a:r>
            <a:r>
              <a:rPr lang="en-US" b="0" baseline="0"/>
              <a:t>method which would construct a PDF document using the iText library  and then write it to the supplied output stream of the response.</a:t>
            </a:r>
            <a:endParaRPr lang="en-US" b="1"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54</a:t>
            </a:fld>
            <a:endParaRPr lang="en-US"/>
          </a:p>
        </p:txBody>
      </p:sp>
    </p:spTree>
    <p:extLst>
      <p:ext uri="{BB962C8B-B14F-4D97-AF65-F5344CB8AC3E}">
        <p14:creationId xmlns:p14="http://schemas.microsoft.com/office/powerpoint/2010/main" val="865009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 </a:t>
            </a:r>
            <a:r>
              <a:rPr lang="en-US" b="1" baseline="0"/>
              <a:t>MessageBodyReader</a:t>
            </a:r>
            <a:r>
              <a:rPr lang="en-US" baseline="0"/>
              <a:t> that takes an OOXML spreadsheet and imports its data into a MyCatalog object.</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0" baseline="0"/>
              <a:t>@</a:t>
            </a:r>
            <a:r>
              <a:rPr lang="en-US" b="1" baseline="0"/>
              <a:t>Consumes</a:t>
            </a:r>
            <a:r>
              <a:rPr lang="en-US" baseline="0"/>
              <a:t> annotation is not required, but since our provider is specific to OOXML input, we should use the @</a:t>
            </a:r>
            <a:r>
              <a:rPr lang="en-US" b="1" baseline="0"/>
              <a:t>Consumes</a:t>
            </a:r>
            <a:r>
              <a:rPr lang="en-US" baseline="0"/>
              <a:t> annotation to indicate that fact.</a:t>
            </a:r>
          </a:p>
          <a:p>
            <a:pPr marL="171450" indent="-171450">
              <a:buFont typeface="Arial" pitchFamily="34" charset="0"/>
              <a:buChar char="•"/>
            </a:pPr>
            <a:r>
              <a:rPr lang="en-US" baseline="0"/>
              <a:t>The </a:t>
            </a:r>
            <a:r>
              <a:rPr lang="en-US" b="1" baseline="0"/>
              <a:t>isReadable</a:t>
            </a:r>
            <a:r>
              <a:rPr lang="en-US" baseline="0"/>
              <a:t> method should be implemented to ensure that we are being given a stream that can be read as OOXML.</a:t>
            </a:r>
          </a:p>
          <a:p>
            <a:pPr marL="171450" indent="-171450">
              <a:buFont typeface="Arial" pitchFamily="34" charset="0"/>
              <a:buChar char="•"/>
            </a:pPr>
            <a:r>
              <a:rPr lang="en-US" baseline="0"/>
              <a:t>The bulk of the work is done by the </a:t>
            </a:r>
            <a:r>
              <a:rPr lang="en-US" b="1" baseline="0"/>
              <a:t>readFrom </a:t>
            </a:r>
            <a:r>
              <a:rPr lang="en-US" b="0" baseline="0"/>
              <a:t>method which would use the Apache POI library to read the OOXML spreadsheet and import its data into a new MyCatalog object.</a:t>
            </a:r>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56</a:t>
            </a:fld>
            <a:endParaRPr lang="en-US"/>
          </a:p>
        </p:txBody>
      </p:sp>
    </p:spTree>
    <p:extLst>
      <p:ext uri="{BB962C8B-B14F-4D97-AF65-F5344CB8AC3E}">
        <p14:creationId xmlns:p14="http://schemas.microsoft.com/office/powerpoint/2010/main" val="2407221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solidFill>
                  <a:prstClr val="black"/>
                </a:solidFill>
              </a:rPr>
              <a:pPr>
                <a:defRPr/>
              </a:pPr>
              <a:t>60</a:t>
            </a:fld>
            <a:endParaRPr lang="en-US">
              <a:solidFill>
                <a:prstClr val="black"/>
              </a:solidFill>
            </a:endParaRPr>
          </a:p>
        </p:txBody>
      </p:sp>
    </p:spTree>
    <p:extLst>
      <p:ext uri="{BB962C8B-B14F-4D97-AF65-F5344CB8AC3E}">
        <p14:creationId xmlns:p14="http://schemas.microsoft.com/office/powerpoint/2010/main" val="240722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this example, we have stubbed out the implementation of an </a:t>
            </a:r>
            <a:r>
              <a:rPr lang="en-US" b="1" baseline="0"/>
              <a:t>ExceptionMapper</a:t>
            </a:r>
            <a:r>
              <a:rPr lang="en-US" baseline="0"/>
              <a:t> that takes a TimeoutException and responds with HTTP status “408 Request Timeout”</a:t>
            </a:r>
          </a:p>
          <a:p>
            <a:pPr marL="171450" indent="-171450">
              <a:buFont typeface="Arial" pitchFamily="34" charset="0"/>
              <a:buChar char="•"/>
            </a:pPr>
            <a:r>
              <a:rPr lang="en-US" baseline="0"/>
              <a:t>The @</a:t>
            </a:r>
            <a:r>
              <a:rPr lang="en-US" b="1" baseline="0"/>
              <a:t>Provider</a:t>
            </a:r>
            <a:r>
              <a:rPr lang="en-US" baseline="0"/>
              <a:t> annotation is required by JAX-RS.</a:t>
            </a:r>
          </a:p>
          <a:p>
            <a:pPr marL="171450" indent="-171450">
              <a:buFont typeface="Arial" pitchFamily="34" charset="0"/>
              <a:buChar char="•"/>
            </a:pPr>
            <a:r>
              <a:rPr lang="en-US" baseline="0"/>
              <a:t>The </a:t>
            </a:r>
            <a:r>
              <a:rPr lang="en-US" b="1" baseline="0"/>
              <a:t>toResponse</a:t>
            </a:r>
            <a:r>
              <a:rPr lang="en-US" baseline="0"/>
              <a:t> method obtains a </a:t>
            </a:r>
            <a:r>
              <a:rPr lang="en-US" b="1" baseline="0"/>
              <a:t>ResponseBuilder</a:t>
            </a:r>
            <a:r>
              <a:rPr lang="en-US" b="0" baseline="0"/>
              <a:t> from one of the factory methods on the </a:t>
            </a:r>
            <a:r>
              <a:rPr lang="en-US" b="1" baseline="0"/>
              <a:t>Response</a:t>
            </a:r>
            <a:r>
              <a:rPr lang="en-US" b="0" baseline="0"/>
              <a:t> class, then builds and returns the </a:t>
            </a:r>
            <a:r>
              <a:rPr lang="en-US" b="1" baseline="0"/>
              <a:t>Response</a:t>
            </a:r>
            <a:r>
              <a:rPr lang="en-US" b="0" baseline="0"/>
              <a:t> object.</a:t>
            </a: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solidFill>
                  <a:prstClr val="black"/>
                </a:solidFill>
              </a:rPr>
              <a:pPr>
                <a:defRPr/>
              </a:pPr>
              <a:t>63</a:t>
            </a:fld>
            <a:endParaRPr lang="en-US">
              <a:solidFill>
                <a:prstClr val="black"/>
              </a:solidFill>
            </a:endParaRPr>
          </a:p>
        </p:txBody>
      </p:sp>
    </p:spTree>
    <p:extLst>
      <p:ext uri="{BB962C8B-B14F-4D97-AF65-F5344CB8AC3E}">
        <p14:creationId xmlns:p14="http://schemas.microsoft.com/office/powerpoint/2010/main" val="240722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indent="0">
              <a:buFont typeface="Arial" pitchFamily="34" charset="0"/>
              <a:buNone/>
            </a:pPr>
            <a:r>
              <a:rPr lang="en-US" i="1" baseline="0"/>
              <a:t>Paraphrased from Wikipedia:</a:t>
            </a:r>
          </a:p>
          <a:p>
            <a:r>
              <a:rPr lang="en-US" sz="1200" b="0" i="0" kern="1200">
                <a:solidFill>
                  <a:schemeClr val="tx1"/>
                </a:solidFill>
                <a:effectLst/>
                <a:latin typeface="+mn-lt"/>
                <a:ea typeface="+mn-ea"/>
                <a:cs typeface="+mn-cs"/>
              </a:rPr>
              <a:t>The REST architectural style describes six constraints applied to the architecture:</a:t>
            </a:r>
          </a:p>
          <a:p>
            <a:pPr marL="228600" lvl="0" indent="-228600">
              <a:buFont typeface="+mj-lt"/>
              <a:buAutoNum type="arabicPeriod"/>
            </a:pPr>
            <a:r>
              <a:rPr lang="en-US" sz="1200" b="1" i="0" u="none" strike="noStrike" kern="1200">
                <a:solidFill>
                  <a:schemeClr val="tx1"/>
                </a:solidFill>
                <a:effectLst/>
                <a:latin typeface="+mn-lt"/>
                <a:ea typeface="+mn-ea"/>
                <a:cs typeface="+mn-cs"/>
              </a:rPr>
              <a:t>Uniform interface</a:t>
            </a:r>
          </a:p>
          <a:p>
            <a:pPr marL="685800" lvl="1" indent="-228600">
              <a:buFont typeface="Arial" pitchFamily="34" charset="0"/>
              <a:buChar char="•"/>
            </a:pPr>
            <a:r>
              <a:rPr lang="en-US" sz="1200" b="0" i="0" kern="1200">
                <a:solidFill>
                  <a:schemeClr val="tx1"/>
                </a:solidFill>
                <a:effectLst/>
                <a:latin typeface="+mn-lt"/>
                <a:ea typeface="+mn-ea"/>
                <a:cs typeface="+mn-cs"/>
              </a:rPr>
              <a:t>This is the API of the web service, describing</a:t>
            </a:r>
            <a:r>
              <a:rPr lang="en-US" sz="1200" b="0" i="0" kern="1200" baseline="0">
                <a:solidFill>
                  <a:schemeClr val="tx1"/>
                </a:solidFill>
                <a:effectLst/>
                <a:latin typeface="+mn-lt"/>
                <a:ea typeface="+mn-ea"/>
                <a:cs typeface="+mn-cs"/>
              </a:rPr>
              <a:t> operations and data structures.</a:t>
            </a:r>
            <a:endParaRPr lang="en-US" sz="1200" b="0" i="0" kern="1200">
              <a:solidFill>
                <a:schemeClr val="tx1"/>
              </a:solidFill>
              <a:effectLst/>
              <a:latin typeface="+mn-lt"/>
              <a:ea typeface="+mn-ea"/>
              <a:cs typeface="+mn-cs"/>
            </a:endParaRPr>
          </a:p>
          <a:p>
            <a:pPr marL="685800" lvl="1" indent="-228600">
              <a:buFont typeface="Arial" pitchFamily="34" charset="0"/>
              <a:buChar char="•"/>
            </a:pPr>
            <a:r>
              <a:rPr lang="en-US" sz="1200" b="0" i="0" kern="1200">
                <a:solidFill>
                  <a:schemeClr val="tx1"/>
                </a:solidFill>
                <a:effectLst/>
                <a:latin typeface="+mn-lt"/>
                <a:ea typeface="+mn-ea"/>
                <a:cs typeface="+mn-cs"/>
              </a:rPr>
              <a:t>It simplifies and decouples the architecture of both client and server, enabling each to evolve independently.</a:t>
            </a:r>
          </a:p>
          <a:p>
            <a:pPr marL="228600" indent="-228600">
              <a:buFont typeface="+mj-lt"/>
              <a:buAutoNum type="arabicPeriod"/>
            </a:pPr>
            <a:r>
              <a:rPr lang="en-US" sz="1200" b="1" i="0" u="none" strike="noStrike" kern="1200">
                <a:solidFill>
                  <a:schemeClr val="tx1"/>
                </a:solidFill>
                <a:effectLst/>
                <a:latin typeface="+mn-lt"/>
                <a:ea typeface="+mn-ea"/>
                <a:cs typeface="+mn-cs"/>
              </a:rPr>
              <a:t>Client–server decoupling</a:t>
            </a:r>
          </a:p>
          <a:p>
            <a:pPr marL="457200" lvl="1" indent="0">
              <a:buFont typeface="Arial" pitchFamily="34" charset="0"/>
              <a:buNone/>
            </a:pPr>
            <a:r>
              <a:rPr lang="en-US" sz="1200" b="0" i="0" kern="1200">
                <a:solidFill>
                  <a:schemeClr val="tx1"/>
                </a:solidFill>
                <a:effectLst/>
                <a:latin typeface="+mn-lt"/>
                <a:ea typeface="+mn-ea"/>
                <a:cs typeface="+mn-cs"/>
              </a:rPr>
              <a:t>Clients are separated from servers by a </a:t>
            </a:r>
            <a:r>
              <a:rPr lang="en-US" sz="1200" b="0" i="1" kern="1200">
                <a:solidFill>
                  <a:schemeClr val="tx1"/>
                </a:solidFill>
                <a:effectLst/>
                <a:latin typeface="+mn-lt"/>
                <a:ea typeface="+mn-ea"/>
                <a:cs typeface="+mn-cs"/>
              </a:rPr>
              <a:t>uniform interface</a:t>
            </a:r>
            <a:r>
              <a:rPr lang="en-US" sz="1200" b="0" i="0" kern="1200">
                <a:solidFill>
                  <a:schemeClr val="tx1"/>
                </a:solidFill>
                <a:effectLst/>
                <a:latin typeface="+mn-lt"/>
                <a:ea typeface="+mn-ea"/>
                <a:cs typeface="+mn-cs"/>
              </a:rPr>
              <a:t>.</a:t>
            </a:r>
          </a:p>
          <a:p>
            <a:pPr marL="1143000" lvl="2" indent="-228600">
              <a:buFont typeface="Arial" pitchFamily="34" charset="0"/>
              <a:buChar char="•"/>
            </a:pPr>
            <a:r>
              <a:rPr lang="en-US" sz="1200" b="0" i="0" kern="1200">
                <a:solidFill>
                  <a:schemeClr val="tx1"/>
                </a:solidFill>
                <a:effectLst/>
                <a:latin typeface="+mn-lt"/>
                <a:ea typeface="+mn-ea"/>
                <a:cs typeface="+mn-cs"/>
              </a:rPr>
              <a:t>For portability,</a:t>
            </a:r>
            <a:r>
              <a:rPr lang="en-US" sz="1200" b="0" i="0" kern="1200" baseline="0">
                <a:solidFill>
                  <a:schemeClr val="tx1"/>
                </a:solidFill>
                <a:effectLst/>
                <a:latin typeface="+mn-lt"/>
                <a:ea typeface="+mn-ea"/>
                <a:cs typeface="+mn-cs"/>
              </a:rPr>
              <a:t> c</a:t>
            </a:r>
            <a:r>
              <a:rPr lang="en-US" sz="1200" b="0" i="0" kern="1200">
                <a:solidFill>
                  <a:schemeClr val="tx1"/>
                </a:solidFill>
                <a:effectLst/>
                <a:latin typeface="+mn-lt"/>
                <a:ea typeface="+mn-ea"/>
                <a:cs typeface="+mn-cs"/>
              </a:rPr>
              <a:t>lients must not concern</a:t>
            </a:r>
            <a:r>
              <a:rPr lang="en-US" sz="1200" b="0" i="0" kern="1200" baseline="0">
                <a:solidFill>
                  <a:schemeClr val="tx1"/>
                </a:solidFill>
                <a:effectLst/>
                <a:latin typeface="+mn-lt"/>
                <a:ea typeface="+mn-ea"/>
                <a:cs typeface="+mn-cs"/>
              </a:rPr>
              <a:t> themselves</a:t>
            </a:r>
            <a:r>
              <a:rPr lang="en-US" sz="1200" b="0" i="0" kern="1200">
                <a:solidFill>
                  <a:schemeClr val="tx1"/>
                </a:solidFill>
                <a:effectLst/>
                <a:latin typeface="+mn-lt"/>
                <a:ea typeface="+mn-ea"/>
                <a:cs typeface="+mn-cs"/>
              </a:rPr>
              <a:t> with data storage.</a:t>
            </a:r>
          </a:p>
          <a:p>
            <a:pPr marL="1143000" lvl="2" indent="-228600">
              <a:buFont typeface="Arial" pitchFamily="34" charset="0"/>
              <a:buChar char="•"/>
            </a:pPr>
            <a:r>
              <a:rPr lang="en-US" sz="1200" b="0" i="0" kern="1200">
                <a:solidFill>
                  <a:schemeClr val="tx1"/>
                </a:solidFill>
                <a:effectLst/>
                <a:latin typeface="+mn-lt"/>
                <a:ea typeface="+mn-ea"/>
                <a:cs typeface="+mn-cs"/>
              </a:rPr>
              <a:t>For simplicity and scalability,</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servers must not concern</a:t>
            </a:r>
            <a:r>
              <a:rPr lang="en-US" sz="1200" b="0" i="0" kern="1200" baseline="0">
                <a:solidFill>
                  <a:schemeClr val="tx1"/>
                </a:solidFill>
                <a:effectLst/>
                <a:latin typeface="+mn-lt"/>
                <a:ea typeface="+mn-ea"/>
                <a:cs typeface="+mn-cs"/>
              </a:rPr>
              <a:t> themselves</a:t>
            </a:r>
            <a:r>
              <a:rPr lang="en-US" sz="1200" b="0" i="0" kern="1200">
                <a:solidFill>
                  <a:schemeClr val="tx1"/>
                </a:solidFill>
                <a:effectLst/>
                <a:latin typeface="+mn-lt"/>
                <a:ea typeface="+mn-ea"/>
                <a:cs typeface="+mn-cs"/>
              </a:rPr>
              <a:t> with the UI or user state.</a:t>
            </a:r>
          </a:p>
          <a:p>
            <a:pPr marL="1143000" lvl="2" indent="-228600">
              <a:buFont typeface="Arial" pitchFamily="34" charset="0"/>
              <a:buChar char="•"/>
            </a:pPr>
            <a:r>
              <a:rPr lang="en-US" sz="1200" b="0" i="0" kern="1200">
                <a:solidFill>
                  <a:schemeClr val="tx1"/>
                </a:solidFill>
                <a:effectLst/>
                <a:latin typeface="+mn-lt"/>
                <a:ea typeface="+mn-ea"/>
                <a:cs typeface="+mn-cs"/>
              </a:rPr>
              <a:t>Servers and clients may be replaced and developed independently, as long as the interface is not altered.</a:t>
            </a:r>
          </a:p>
          <a:p>
            <a:pPr marL="228600" lvl="0" indent="-228600">
              <a:buFont typeface="+mj-lt"/>
              <a:buAutoNum type="arabicPeriod"/>
            </a:pPr>
            <a:r>
              <a:rPr lang="en-US" sz="1200" b="1" i="0" u="none" strike="noStrike" kern="1200">
                <a:solidFill>
                  <a:schemeClr val="tx1"/>
                </a:solidFill>
                <a:effectLst/>
                <a:latin typeface="+mn-lt"/>
                <a:ea typeface="+mn-ea"/>
                <a:cs typeface="+mn-cs"/>
              </a:rPr>
              <a:t>Stateless</a:t>
            </a:r>
          </a:p>
          <a:p>
            <a:pPr marL="685800" lvl="1" indent="-228600">
              <a:buFont typeface="Arial" pitchFamily="34" charset="0"/>
              <a:buChar char="•"/>
            </a:pPr>
            <a:r>
              <a:rPr lang="en-US" sz="1200" b="0" i="0" kern="1200">
                <a:solidFill>
                  <a:schemeClr val="tx1"/>
                </a:solidFill>
                <a:effectLst/>
                <a:latin typeface="+mn-lt"/>
                <a:ea typeface="+mn-ea"/>
                <a:cs typeface="+mn-cs"/>
              </a:rPr>
              <a:t>No client context should be store on the server between requests.</a:t>
            </a:r>
          </a:p>
          <a:p>
            <a:pPr marL="685800" lvl="1" indent="-228600">
              <a:buFont typeface="Arial" pitchFamily="34" charset="0"/>
              <a:buChar char="•"/>
            </a:pPr>
            <a:r>
              <a:rPr lang="en-US" sz="1200" b="0" i="0" kern="1200">
                <a:solidFill>
                  <a:schemeClr val="tx1"/>
                </a:solidFill>
                <a:effectLst/>
                <a:latin typeface="+mn-lt"/>
                <a:ea typeface="+mn-ea"/>
                <a:cs typeface="+mn-cs"/>
              </a:rPr>
              <a:t>Each request contains all of the information necessary to service the request</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and session state is held in the client.</a:t>
            </a:r>
          </a:p>
          <a:p>
            <a:pPr marL="685800" lvl="1" indent="-228600">
              <a:buFont typeface="Arial" pitchFamily="34" charset="0"/>
              <a:buChar char="•"/>
            </a:pPr>
            <a:r>
              <a:rPr lang="en-US" sz="1200" b="0" i="0" kern="1200">
                <a:solidFill>
                  <a:schemeClr val="tx1"/>
                </a:solidFill>
                <a:effectLst/>
                <a:latin typeface="+mn-lt"/>
                <a:ea typeface="+mn-ea"/>
                <a:cs typeface="+mn-cs"/>
              </a:rPr>
              <a:t>The server can be </a:t>
            </a:r>
            <a:r>
              <a:rPr lang="en-US" sz="1200" b="0" i="0" u="none" strike="noStrike" kern="1200">
                <a:solidFill>
                  <a:schemeClr val="tx1"/>
                </a:solidFill>
                <a:effectLst/>
                <a:latin typeface="+mn-lt"/>
                <a:ea typeface="+mn-ea"/>
                <a:cs typeface="+mn-cs"/>
              </a:rPr>
              <a:t>stateful</a:t>
            </a:r>
            <a:r>
              <a:rPr lang="en-US" sz="1200" b="0" i="0" kern="1200">
                <a:solidFill>
                  <a:schemeClr val="tx1"/>
                </a:solidFill>
                <a:effectLst/>
                <a:latin typeface="+mn-lt"/>
                <a:ea typeface="+mn-ea"/>
                <a:cs typeface="+mn-cs"/>
              </a:rPr>
              <a:t>, but server-side state must</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be addressable by URL as a resource.</a:t>
            </a:r>
          </a:p>
          <a:p>
            <a:pPr marL="685800" lvl="1" indent="-228600">
              <a:buFont typeface="Arial" pitchFamily="34" charset="0"/>
              <a:buChar char="•"/>
            </a:pPr>
            <a:r>
              <a:rPr lang="en-US" sz="1200" b="0" i="0" kern="1200">
                <a:solidFill>
                  <a:schemeClr val="tx1"/>
                </a:solidFill>
                <a:effectLst/>
                <a:latin typeface="+mn-lt"/>
                <a:ea typeface="+mn-ea"/>
                <a:cs typeface="+mn-cs"/>
              </a:rPr>
              <a:t>This makes servers:</a:t>
            </a:r>
          </a:p>
          <a:p>
            <a:pPr marL="1143000" marR="0" lvl="2" indent="-228600" algn="l" defTabSz="914400" rtl="0" eaLnBrk="1" fontAlgn="base" latinLnBrk="0" hangingPunct="1">
              <a:lnSpc>
                <a:spcPct val="100000"/>
              </a:lnSpc>
              <a:spcBef>
                <a:spcPct val="30000"/>
              </a:spcBef>
              <a:spcAft>
                <a:spcPct val="0"/>
              </a:spcAft>
              <a:buClrTx/>
              <a:buSzTx/>
              <a:buFont typeface="Calibri" pitchFamily="34" charset="0"/>
              <a:buChar char="‐"/>
              <a:tabLst/>
              <a:defRPr/>
            </a:pPr>
            <a:r>
              <a:rPr lang="en-US" sz="1200" b="0" i="0" kern="1200">
                <a:solidFill>
                  <a:schemeClr val="tx1"/>
                </a:solidFill>
                <a:effectLst/>
                <a:latin typeface="+mn-lt"/>
                <a:ea typeface="+mn-ea"/>
                <a:cs typeface="+mn-cs"/>
              </a:rPr>
              <a:t>More scalable.</a:t>
            </a:r>
          </a:p>
          <a:p>
            <a:pPr marL="1143000" lvl="2" indent="-228600">
              <a:buFont typeface="Calibri" pitchFamily="34" charset="0"/>
              <a:buChar char="‐"/>
            </a:pPr>
            <a:r>
              <a:rPr lang="en-US" sz="1200" b="0" i="0" u="none" strike="noStrike" kern="1200">
                <a:solidFill>
                  <a:schemeClr val="tx1"/>
                </a:solidFill>
                <a:effectLst/>
                <a:latin typeface="+mn-lt"/>
                <a:ea typeface="+mn-ea"/>
                <a:cs typeface="+mn-cs"/>
              </a:rPr>
              <a:t>More visible for monitoring.</a:t>
            </a:r>
          </a:p>
          <a:p>
            <a:pPr marL="1143000" lvl="2" indent="-228600">
              <a:buFont typeface="Calibri" pitchFamily="34" charset="0"/>
              <a:buChar char="‐"/>
            </a:pPr>
            <a:r>
              <a:rPr lang="en-US" sz="1200" b="0" i="0" u="none" strike="noStrike" kern="1200">
                <a:solidFill>
                  <a:schemeClr val="tx1"/>
                </a:solidFill>
                <a:effectLst/>
                <a:latin typeface="+mn-lt"/>
                <a:ea typeface="+mn-ea"/>
                <a:cs typeface="+mn-cs"/>
              </a:rPr>
              <a:t>More reliable</a:t>
            </a:r>
            <a:r>
              <a:rPr lang="en-US" sz="1200" b="0" i="0" kern="1200">
                <a:solidFill>
                  <a:schemeClr val="tx1"/>
                </a:solidFill>
                <a:effectLst/>
                <a:latin typeface="+mn-lt"/>
                <a:ea typeface="+mn-ea"/>
                <a:cs typeface="+mn-cs"/>
              </a:rPr>
              <a:t> in the event of partial network failures</a:t>
            </a:r>
          </a:p>
          <a:p>
            <a:pPr marL="228600" lvl="0" indent="-228600">
              <a:buFont typeface="+mj-lt"/>
              <a:buAutoNum type="arabicPeriod"/>
            </a:pPr>
            <a:r>
              <a:rPr lang="en-US" sz="1200" b="1" i="0" u="none" strike="noStrike" kern="1200">
                <a:solidFill>
                  <a:schemeClr val="tx1"/>
                </a:solidFill>
                <a:effectLst/>
                <a:latin typeface="+mn-lt"/>
                <a:ea typeface="+mn-ea"/>
                <a:cs typeface="+mn-cs"/>
              </a:rPr>
              <a:t>Cacheable</a:t>
            </a:r>
          </a:p>
          <a:p>
            <a:pPr marL="685800" lvl="1" indent="-228600">
              <a:buFont typeface="Arial" pitchFamily="34" charset="0"/>
              <a:buChar char="•"/>
            </a:pPr>
            <a:r>
              <a:rPr lang="en-US" sz="1200" b="0" i="0" kern="1200">
                <a:solidFill>
                  <a:schemeClr val="tx1"/>
                </a:solidFill>
                <a:effectLst/>
                <a:latin typeface="+mn-lt"/>
                <a:ea typeface="+mn-ea"/>
                <a:cs typeface="+mn-cs"/>
              </a:rPr>
              <a:t>Clients may cache responses,</a:t>
            </a:r>
            <a:r>
              <a:rPr lang="en-US" sz="1200" b="0" i="0" kern="1200" baseline="0">
                <a:solidFill>
                  <a:schemeClr val="tx1"/>
                </a:solidFill>
                <a:effectLst/>
                <a:latin typeface="+mn-lt"/>
                <a:ea typeface="+mn-ea"/>
                <a:cs typeface="+mn-cs"/>
              </a:rPr>
              <a:t> so </a:t>
            </a:r>
            <a:r>
              <a:rPr lang="en-US" sz="1200" b="0" i="0" kern="1200">
                <a:solidFill>
                  <a:schemeClr val="tx1"/>
                </a:solidFill>
                <a:effectLst/>
                <a:latin typeface="+mn-lt"/>
                <a:ea typeface="+mn-ea"/>
                <a:cs typeface="+mn-cs"/>
              </a:rPr>
              <a:t>responses must define</a:t>
            </a:r>
            <a:r>
              <a:rPr lang="en-US" sz="1200" b="0" i="0" kern="1200" baseline="0">
                <a:solidFill>
                  <a:schemeClr val="tx1"/>
                </a:solidFill>
                <a:effectLst/>
                <a:latin typeface="+mn-lt"/>
                <a:ea typeface="+mn-ea"/>
                <a:cs typeface="+mn-cs"/>
              </a:rPr>
              <a:t> whether they are cachable</a:t>
            </a:r>
            <a:r>
              <a:rPr lang="en-US" sz="1200" b="0" i="0" kern="1200">
                <a:solidFill>
                  <a:schemeClr val="tx1"/>
                </a:solidFill>
                <a:effectLst/>
                <a:latin typeface="+mn-lt"/>
                <a:ea typeface="+mn-ea"/>
                <a:cs typeface="+mn-cs"/>
              </a:rPr>
              <a:t> to prevent clients reusing stale or inappropriate data in response to further requests.</a:t>
            </a:r>
          </a:p>
          <a:p>
            <a:pPr marL="685800" lvl="1" indent="-228600">
              <a:buFont typeface="Arial" pitchFamily="34" charset="0"/>
              <a:buChar char="•"/>
            </a:pPr>
            <a:r>
              <a:rPr lang="en-US" sz="1200" b="0" i="0" kern="1200">
                <a:solidFill>
                  <a:schemeClr val="tx1"/>
                </a:solidFill>
                <a:effectLst/>
                <a:latin typeface="+mn-lt"/>
                <a:ea typeface="+mn-ea"/>
                <a:cs typeface="+mn-cs"/>
              </a:rPr>
              <a:t>Well-managed caching can eliminate repetitive client–server interactions, further improving scalability and performance.</a:t>
            </a:r>
          </a:p>
          <a:p>
            <a:pPr marL="228600" lvl="0" indent="-228600">
              <a:buFont typeface="+mj-lt"/>
              <a:buAutoNum type="arabicPeriod"/>
            </a:pPr>
            <a:r>
              <a:rPr lang="en-US" sz="1200" b="1" i="0" u="none" strike="noStrike" kern="1200">
                <a:solidFill>
                  <a:schemeClr val="tx1"/>
                </a:solidFill>
                <a:effectLst/>
                <a:latin typeface="+mn-lt"/>
                <a:ea typeface="+mn-ea"/>
                <a:cs typeface="+mn-cs"/>
              </a:rPr>
              <a:t>Layered system</a:t>
            </a:r>
          </a:p>
          <a:p>
            <a:pPr marL="457200" lvl="1" indent="0">
              <a:buFont typeface="Arial" pitchFamily="34" charset="0"/>
              <a:buNone/>
            </a:pPr>
            <a:r>
              <a:rPr lang="en-US" sz="1200" b="0" i="0" kern="1200">
                <a:solidFill>
                  <a:schemeClr val="tx1"/>
                </a:solidFill>
                <a:effectLst/>
                <a:latin typeface="+mn-lt"/>
                <a:ea typeface="+mn-ea"/>
                <a:cs typeface="+mn-cs"/>
              </a:rPr>
              <a:t>A client’s connection to a server may pass</a:t>
            </a:r>
            <a:r>
              <a:rPr lang="en-US" sz="1200" b="0" i="0" kern="1200" baseline="0">
                <a:solidFill>
                  <a:schemeClr val="tx1"/>
                </a:solidFill>
                <a:effectLst/>
                <a:latin typeface="+mn-lt"/>
                <a:ea typeface="+mn-ea"/>
                <a:cs typeface="+mn-cs"/>
              </a:rPr>
              <a:t> directly to the service or through several intermediaries, allowing:</a:t>
            </a:r>
          </a:p>
          <a:p>
            <a:pPr marL="1085850" lvl="2" indent="-171450">
              <a:buFont typeface="Arial" pitchFamily="34" charset="0"/>
              <a:buChar char="•"/>
            </a:pPr>
            <a:r>
              <a:rPr lang="en-US" sz="1200" b="0" i="0" kern="1200">
                <a:solidFill>
                  <a:schemeClr val="tx1"/>
                </a:solidFill>
                <a:effectLst/>
                <a:latin typeface="+mn-lt"/>
                <a:ea typeface="+mn-ea"/>
                <a:cs typeface="+mn-cs"/>
              </a:rPr>
              <a:t>Scalability by enabling load balancing and by providing shared caches</a:t>
            </a:r>
          </a:p>
          <a:p>
            <a:pPr marL="1085850" lvl="2" indent="-171450">
              <a:buFont typeface="Arial" pitchFamily="34" charset="0"/>
              <a:buChar char="•"/>
            </a:pPr>
            <a:r>
              <a:rPr lang="en-US" sz="1200" b="0" i="0" kern="1200">
                <a:solidFill>
                  <a:schemeClr val="tx1"/>
                </a:solidFill>
                <a:effectLst/>
                <a:latin typeface="+mn-lt"/>
                <a:ea typeface="+mn-ea"/>
                <a:cs typeface="+mn-cs"/>
              </a:rPr>
              <a:t>The enforcement of security policies.</a:t>
            </a:r>
          </a:p>
          <a:p>
            <a:pPr marL="228600" lvl="0" indent="-228600">
              <a:buFont typeface="+mj-lt"/>
              <a:buAutoNum type="arabicPeriod"/>
            </a:pPr>
            <a:r>
              <a:rPr lang="en-US" sz="1200" b="1" i="0" u="none" strike="noStrike" kern="1200">
                <a:solidFill>
                  <a:schemeClr val="tx1"/>
                </a:solidFill>
                <a:effectLst/>
                <a:latin typeface="+mn-lt"/>
                <a:ea typeface="+mn-ea"/>
                <a:cs typeface="+mn-cs"/>
              </a:rPr>
              <a:t>Code on demand (optional)</a:t>
            </a:r>
          </a:p>
          <a:p>
            <a:pPr marL="457200" lvl="1" indent="0">
              <a:buFont typeface="Arial" pitchFamily="34" charset="0"/>
              <a:buNone/>
            </a:pPr>
            <a:r>
              <a:rPr lang="en-US" sz="1200" b="0" i="0" kern="1200">
                <a:solidFill>
                  <a:schemeClr val="tx1"/>
                </a:solidFill>
                <a:effectLst/>
                <a:latin typeface="+mn-lt"/>
                <a:ea typeface="+mn-ea"/>
                <a:cs typeface="+mn-cs"/>
              </a:rPr>
              <a:t>Servers may temporarily extend or customize the functionality of a client by transferring logic to be executed</a:t>
            </a:r>
            <a:r>
              <a:rPr lang="en-US" sz="1200" b="0" i="0" kern="1200" baseline="0">
                <a:solidFill>
                  <a:schemeClr val="tx1"/>
                </a:solidFill>
                <a:effectLst/>
                <a:latin typeface="+mn-lt"/>
                <a:ea typeface="+mn-ea"/>
                <a:cs typeface="+mn-cs"/>
              </a:rPr>
              <a:t>. (e.g. </a:t>
            </a:r>
            <a:r>
              <a:rPr lang="en-US" sz="1200" b="0" i="0" kern="1200">
                <a:solidFill>
                  <a:schemeClr val="tx1"/>
                </a:solidFill>
                <a:effectLst/>
                <a:latin typeface="+mn-lt"/>
                <a:ea typeface="+mn-ea"/>
                <a:cs typeface="+mn-cs"/>
              </a:rPr>
              <a:t>client-side </a:t>
            </a:r>
            <a:r>
              <a:rPr lang="en-US" sz="1200" b="0" i="0" u="none" strike="noStrike" kern="1200">
                <a:solidFill>
                  <a:schemeClr val="tx1"/>
                </a:solidFill>
                <a:effectLst/>
                <a:latin typeface="+mn-lt"/>
                <a:ea typeface="+mn-ea"/>
                <a:cs typeface="+mn-cs"/>
              </a:rPr>
              <a:t>JavaScript)</a:t>
            </a:r>
          </a:p>
          <a:p>
            <a:pPr marL="457200" lvl="1" indent="0">
              <a:buFont typeface="Arial" pitchFamily="34" charset="0"/>
              <a:buNone/>
            </a:pPr>
            <a:endParaRPr lang="en-US" sz="1200" b="0" i="0" kern="1200">
              <a:solidFill>
                <a:schemeClr val="tx1"/>
              </a:solidFill>
              <a:effectLst/>
              <a:latin typeface="+mn-lt"/>
              <a:ea typeface="+mn-ea"/>
              <a:cs typeface="+mn-cs"/>
            </a:endParaRPr>
          </a:p>
          <a:p>
            <a:pPr marL="0" lvl="0" indent="0">
              <a:buFont typeface="Arial" pitchFamily="34" charset="0"/>
              <a:buNone/>
            </a:pPr>
            <a:r>
              <a:rPr lang="en-US" sz="1200" b="0" i="0" kern="1200">
                <a:solidFill>
                  <a:schemeClr val="tx1"/>
                </a:solidFill>
                <a:effectLst/>
                <a:latin typeface="+mn-lt"/>
                <a:ea typeface="+mn-ea"/>
                <a:cs typeface="+mn-cs"/>
              </a:rPr>
              <a:t>If a service violates any constraint other than “code on demand”, it cannot strictly be referred to as REST web service.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Complying with these constraints, and thus conforming to the REST architectural style, will improvie</a:t>
            </a:r>
            <a:r>
              <a:rPr lang="en-US" sz="1200" b="0" i="0" kern="1200" baseline="0">
                <a:solidFill>
                  <a:schemeClr val="tx1"/>
                </a:solidFill>
                <a:effectLst/>
                <a:latin typeface="+mn-lt"/>
                <a:ea typeface="+mn-ea"/>
                <a:cs typeface="+mn-cs"/>
              </a:rPr>
              <a:t> a service’s</a:t>
            </a:r>
            <a:endParaRPr lang="en-US" sz="1200" b="0" i="0" kern="1200">
              <a:solidFill>
                <a:schemeClr val="tx1"/>
              </a:solidFill>
              <a:effectLst/>
              <a:latin typeface="+mn-lt"/>
              <a:ea typeface="+mn-ea"/>
              <a:cs typeface="+mn-cs"/>
            </a:endParaRPr>
          </a:p>
          <a:p>
            <a:pPr marL="628650" lvl="1" indent="-171450">
              <a:buFont typeface="Arial" pitchFamily="34" charset="0"/>
              <a:buChar char="•"/>
            </a:pPr>
            <a:r>
              <a:rPr lang="en-US" sz="1200" b="0" i="0" kern="1200">
                <a:solidFill>
                  <a:schemeClr val="tx1"/>
                </a:solidFill>
                <a:effectLst/>
                <a:latin typeface="+mn-lt"/>
                <a:ea typeface="+mn-ea"/>
                <a:cs typeface="+mn-cs"/>
              </a:rPr>
              <a:t>Performance</a:t>
            </a:r>
          </a:p>
          <a:p>
            <a:pPr marL="628650" lvl="1" indent="-171450">
              <a:buFont typeface="Arial" pitchFamily="34" charset="0"/>
              <a:buChar char="•"/>
            </a:pPr>
            <a:r>
              <a:rPr lang="en-US" sz="1200" b="0" i="0" kern="1200">
                <a:solidFill>
                  <a:schemeClr val="tx1"/>
                </a:solidFill>
                <a:effectLst/>
                <a:latin typeface="+mn-lt"/>
                <a:ea typeface="+mn-ea"/>
                <a:cs typeface="+mn-cs"/>
              </a:rPr>
              <a:t>Scalability</a:t>
            </a:r>
          </a:p>
          <a:p>
            <a:pPr marL="628650" lvl="1" indent="-171450">
              <a:buFont typeface="Arial" pitchFamily="34" charset="0"/>
              <a:buChar char="•"/>
            </a:pPr>
            <a:r>
              <a:rPr lang="en-US" sz="1200" b="0" i="0" kern="1200">
                <a:solidFill>
                  <a:schemeClr val="tx1"/>
                </a:solidFill>
                <a:effectLst/>
                <a:latin typeface="+mn-lt"/>
                <a:ea typeface="+mn-ea"/>
                <a:cs typeface="+mn-cs"/>
              </a:rPr>
              <a:t>Simplicity</a:t>
            </a:r>
          </a:p>
          <a:p>
            <a:pPr marL="628650" lvl="1" indent="-171450">
              <a:buFont typeface="Arial" pitchFamily="34" charset="0"/>
              <a:buChar char="•"/>
            </a:pPr>
            <a:r>
              <a:rPr lang="en-US" sz="1200" b="0" i="0" kern="1200">
                <a:solidFill>
                  <a:schemeClr val="tx1"/>
                </a:solidFill>
                <a:effectLst/>
                <a:latin typeface="+mn-lt"/>
                <a:ea typeface="+mn-ea"/>
                <a:cs typeface="+mn-cs"/>
              </a:rPr>
              <a:t>Modifiability</a:t>
            </a:r>
          </a:p>
          <a:p>
            <a:pPr marL="628650" lvl="1" indent="-171450">
              <a:buFont typeface="Arial" pitchFamily="34" charset="0"/>
              <a:buChar char="•"/>
            </a:pPr>
            <a:r>
              <a:rPr lang="en-US" sz="1200" b="0" i="0" kern="1200">
                <a:solidFill>
                  <a:schemeClr val="tx1"/>
                </a:solidFill>
                <a:effectLst/>
                <a:latin typeface="+mn-lt"/>
                <a:ea typeface="+mn-ea"/>
                <a:cs typeface="+mn-cs"/>
              </a:rPr>
              <a:t>Visibility</a:t>
            </a:r>
          </a:p>
          <a:p>
            <a:pPr marL="628650" lvl="1" indent="-171450">
              <a:buFont typeface="Arial" pitchFamily="34" charset="0"/>
              <a:buChar char="•"/>
            </a:pPr>
            <a:r>
              <a:rPr lang="en-US" sz="1200" b="0" i="0" kern="1200">
                <a:solidFill>
                  <a:schemeClr val="tx1"/>
                </a:solidFill>
                <a:effectLst/>
                <a:latin typeface="+mn-lt"/>
                <a:ea typeface="+mn-ea"/>
                <a:cs typeface="+mn-cs"/>
              </a:rPr>
              <a:t>Portability</a:t>
            </a:r>
          </a:p>
          <a:p>
            <a:pPr marL="628650" lvl="1" indent="-171450">
              <a:buFont typeface="Arial" pitchFamily="34" charset="0"/>
              <a:buChar char="•"/>
            </a:pPr>
            <a:r>
              <a:rPr lang="en-US" sz="1200" b="0" i="0" kern="1200">
                <a:solidFill>
                  <a:schemeClr val="tx1"/>
                </a:solidFill>
                <a:effectLst/>
                <a:latin typeface="+mn-lt"/>
                <a:ea typeface="+mn-ea"/>
                <a:cs typeface="+mn-cs"/>
              </a:rPr>
              <a:t>Reliability</a:t>
            </a:r>
          </a:p>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8</a:t>
            </a:fld>
            <a:endParaRPr lang="en-US"/>
          </a:p>
        </p:txBody>
      </p:sp>
    </p:spTree>
    <p:extLst>
      <p:ext uri="{BB962C8B-B14F-4D97-AF65-F5344CB8AC3E}">
        <p14:creationId xmlns:p14="http://schemas.microsoft.com/office/powerpoint/2010/main" val="17023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a:t>Resource</a:t>
            </a:r>
            <a:r>
              <a:rPr lang="en-US" baseline="0"/>
              <a:t> – identified by a URL (or uniform resource locator)</a:t>
            </a:r>
          </a:p>
          <a:p>
            <a:pPr marL="0" indent="0">
              <a:buFont typeface="Arial" pitchFamily="34" charset="0"/>
              <a:buNone/>
            </a:pPr>
            <a:r>
              <a:rPr lang="en-US" b="1" baseline="0"/>
              <a:t>Method</a:t>
            </a:r>
            <a:r>
              <a:rPr lang="en-US" baseline="0"/>
              <a:t> – the action verb to perform on a resource </a:t>
            </a:r>
          </a:p>
          <a:p>
            <a:pPr marL="628650" lvl="1" indent="-171450">
              <a:buFont typeface="Arial" pitchFamily="34" charset="0"/>
              <a:buChar char="•"/>
            </a:pPr>
            <a:r>
              <a:rPr lang="en-US" baseline="0"/>
              <a:t>e.g. GET, POST, PUT, DELETE, etc.</a:t>
            </a:r>
          </a:p>
          <a:p>
            <a:pPr marL="0" indent="0">
              <a:buFont typeface="Arial" pitchFamily="34" charset="0"/>
              <a:buNone/>
            </a:pPr>
            <a:r>
              <a:rPr lang="en-US" b="1" baseline="0"/>
              <a:t>Request Headers</a:t>
            </a:r>
            <a:r>
              <a:rPr lang="en-US" baseline="0"/>
              <a:t> – name-value pairs of meta-information about the request</a:t>
            </a:r>
          </a:p>
          <a:p>
            <a:pPr marL="628650" lvl="1" indent="-171450">
              <a:buFont typeface="Arial" pitchFamily="34" charset="0"/>
              <a:buChar char="•"/>
            </a:pPr>
            <a:r>
              <a:rPr lang="en-US" baseline="0"/>
              <a:t>e.g. Content types expected by the client</a:t>
            </a:r>
          </a:p>
          <a:p>
            <a:pPr marL="0" indent="0">
              <a:buFont typeface="Arial" pitchFamily="34" charset="0"/>
              <a:buNone/>
            </a:pPr>
            <a:r>
              <a:rPr lang="en-US" b="1" baseline="0"/>
              <a:t>Request Body</a:t>
            </a:r>
            <a:r>
              <a:rPr lang="en-US" baseline="0"/>
              <a:t> – data to be streamed from the client to the server</a:t>
            </a:r>
          </a:p>
          <a:p>
            <a:pPr marL="628650" lvl="1" indent="-171450">
              <a:buFont typeface="Arial" pitchFamily="34" charset="0"/>
              <a:buChar char="•"/>
            </a:pPr>
            <a:r>
              <a:rPr lang="en-US" baseline="0"/>
              <a:t>e.g. Attachments, form parameters, etc.</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9</a:t>
            </a:fld>
            <a:endParaRPr lang="en-US"/>
          </a:p>
        </p:txBody>
      </p:sp>
    </p:spTree>
    <p:extLst>
      <p:ext uri="{BB962C8B-B14F-4D97-AF65-F5344CB8AC3E}">
        <p14:creationId xmlns:p14="http://schemas.microsoft.com/office/powerpoint/2010/main" val="316572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A</a:t>
            </a:r>
            <a:r>
              <a:rPr lang="en-US" baseline="0"/>
              <a:t> REST web service may return the representation of a resource in many formats (HTML, XML, JSON, binary).</a:t>
            </a:r>
          </a:p>
          <a:p>
            <a:r>
              <a:rPr lang="en-US" baseline="0"/>
              <a:t>It is the client’s responsibility to use the “Accept” request header to identify the expected content type of the returned resource.</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10</a:t>
            </a:fld>
            <a:endParaRPr lang="en-US"/>
          </a:p>
        </p:txBody>
      </p:sp>
    </p:spTree>
    <p:extLst>
      <p:ext uri="{BB962C8B-B14F-4D97-AF65-F5344CB8AC3E}">
        <p14:creationId xmlns:p14="http://schemas.microsoft.com/office/powerpoint/2010/main" val="295081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Status – An</a:t>
            </a:r>
            <a:r>
              <a:rPr lang="en-US" baseline="0"/>
              <a:t> HTTP status code and status message</a:t>
            </a:r>
          </a:p>
          <a:p>
            <a:pPr marL="628650" lvl="1" indent="-171450">
              <a:buFont typeface="Arial" pitchFamily="34" charset="0"/>
              <a:buChar char="•"/>
            </a:pPr>
            <a:r>
              <a:rPr lang="en-US" baseline="0"/>
              <a:t>e.g. 404 Not Found, 200 OK</a:t>
            </a:r>
          </a:p>
          <a:p>
            <a:pPr marL="0" lvl="0" indent="0">
              <a:buFont typeface="Arial" pitchFamily="34" charset="0"/>
              <a:buNone/>
            </a:pPr>
            <a:r>
              <a:rPr lang="en-US" baseline="0"/>
              <a:t>Response Headers – name-value pairs of meta-information about the response</a:t>
            </a:r>
          </a:p>
          <a:p>
            <a:pPr marL="628650" lvl="1" indent="-171450">
              <a:buFont typeface="Arial" pitchFamily="34" charset="0"/>
              <a:buChar char="•"/>
            </a:pPr>
            <a:r>
              <a:rPr lang="en-US" baseline="0"/>
              <a:t>e.g. Content-Type</a:t>
            </a:r>
          </a:p>
          <a:p>
            <a:pPr marL="0" lvl="0" indent="0">
              <a:buFont typeface="Arial" pitchFamily="34" charset="0"/>
              <a:buNone/>
            </a:pPr>
            <a:r>
              <a:rPr lang="en-US" baseline="0"/>
              <a:t>Response Body – Additional data to be streamed from the server to the client</a:t>
            </a:r>
          </a:p>
          <a:p>
            <a:pPr marL="628650" lvl="1" indent="-171450">
              <a:buFont typeface="Arial" pitchFamily="34" charset="0"/>
              <a:buChar char="•"/>
            </a:pPr>
            <a:r>
              <a:rPr lang="en-US" baseline="0"/>
              <a:t>e.g. HTML document, XML document, binary data</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11</a:t>
            </a:fld>
            <a:endParaRPr lang="en-US"/>
          </a:p>
        </p:txBody>
      </p:sp>
    </p:spTree>
    <p:extLst>
      <p:ext uri="{BB962C8B-B14F-4D97-AF65-F5344CB8AC3E}">
        <p14:creationId xmlns:p14="http://schemas.microsoft.com/office/powerpoint/2010/main" val="346577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12</a:t>
            </a:fld>
            <a:endParaRPr lang="en-US"/>
          </a:p>
        </p:txBody>
      </p:sp>
    </p:spTree>
    <p:extLst>
      <p:ext uri="{BB962C8B-B14F-4D97-AF65-F5344CB8AC3E}">
        <p14:creationId xmlns:p14="http://schemas.microsoft.com/office/powerpoint/2010/main" val="1705462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1" u="sng"/>
              <a:t>HTTP Methods:</a:t>
            </a:r>
          </a:p>
          <a:p>
            <a:r>
              <a:rPr lang="en-US" sz="1200" b="1"/>
              <a:t>GET</a:t>
            </a:r>
            <a:r>
              <a:rPr lang="en-US" sz="1200"/>
              <a:t> – The same request URL should return</a:t>
            </a:r>
            <a:r>
              <a:rPr lang="en-US" sz="1200" baseline="0"/>
              <a:t> the same resource every time. The request URL should represent a web resource.</a:t>
            </a:r>
          </a:p>
          <a:p>
            <a:r>
              <a:rPr lang="en-US" sz="1200" b="1"/>
              <a:t>POST</a:t>
            </a:r>
            <a:r>
              <a:rPr lang="en-US" sz="1200"/>
              <a:t> – A generic method</a:t>
            </a:r>
            <a:r>
              <a:rPr lang="en-US" sz="1200" baseline="0"/>
              <a:t> for submitting information to the service. The outcome is defined by the service. The request URL need not represent a web resource.</a:t>
            </a:r>
            <a:endParaRPr lang="en-US" sz="1200"/>
          </a:p>
          <a:p>
            <a:r>
              <a:rPr lang="en-US" sz="1200" b="1"/>
              <a:t>PUT</a:t>
            </a:r>
            <a:r>
              <a:rPr lang="en-US" sz="1200"/>
              <a:t> – A</a:t>
            </a:r>
            <a:r>
              <a:rPr lang="en-US" sz="1200" baseline="0"/>
              <a:t>dds a new resource at the request URL. </a:t>
            </a:r>
            <a:r>
              <a:rPr lang="en-US" sz="1200"/>
              <a:t>The resource should then be available through a GET request using the same request URL.</a:t>
            </a:r>
          </a:p>
          <a:p>
            <a:r>
              <a:rPr lang="en-US" sz="1200" b="1"/>
              <a:t>DELETE</a:t>
            </a:r>
            <a:r>
              <a:rPr lang="en-US" sz="1200" baseline="0"/>
              <a:t> – Removes the resource at the request URL. The resource should no longer be available via a GET request at that URL.</a:t>
            </a:r>
          </a:p>
          <a:p>
            <a:r>
              <a:rPr lang="en-US" b="1"/>
              <a:t>OPTIONS</a:t>
            </a:r>
            <a:r>
              <a:rPr lang="en-US"/>
              <a:t> –</a:t>
            </a:r>
            <a:r>
              <a:rPr lang="en-US" baseline="0"/>
              <a:t> Indicates which HTTP methods are supported at the request URL. Useful for identifying </a:t>
            </a:r>
          </a:p>
          <a:p>
            <a:r>
              <a:rPr lang="en-US" b="1" baseline="0"/>
              <a:t>HEAD</a:t>
            </a:r>
            <a:r>
              <a:rPr lang="en-US" baseline="0"/>
              <a:t> – Same as GET but only returns meta-information about the resource. The response body will be empty. Useful for requesting information about a resource without having to request the resource itself.</a:t>
            </a:r>
          </a:p>
          <a:p>
            <a:pPr marL="0" indent="0">
              <a:buFont typeface="Arial" charset="0"/>
              <a:buNone/>
            </a:pPr>
            <a:endParaRPr lang="en-US" baseline="0"/>
          </a:p>
          <a:p>
            <a:pPr marL="171450" indent="-171450">
              <a:buFont typeface="Arial" charset="0"/>
              <a:buChar char="•"/>
            </a:pPr>
            <a:r>
              <a:rPr lang="en-US" baseline="0"/>
              <a:t>Other HTTP verbs are NOT typically supported in a REST service.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a:t>The above guidelines are required if you wish to remain compliant with the HTTP specification</a:t>
            </a:r>
          </a:p>
          <a:p>
            <a:pPr marL="171450" indent="-171450">
              <a:buFont typeface="Arial" charset="0"/>
              <a:buChar char="•"/>
            </a:pPr>
            <a:r>
              <a:rPr lang="en-US" baseline="0"/>
              <a:t>Actual usage of HTTP verbs may vary from implementation to implementation.</a:t>
            </a:r>
          </a:p>
          <a:p>
            <a:pPr marL="171450" indent="-171450">
              <a:buFont typeface="Arial" charset="0"/>
              <a:buChar char="•"/>
            </a:pPr>
            <a:r>
              <a:rPr lang="en-US" baseline="0"/>
              <a:t>When producing a service for consumption by a third-party, it is recommended that the service adhere to the HTTP specification</a:t>
            </a:r>
          </a:p>
          <a:p>
            <a:endParaRPr lang="en-US" baseline="0"/>
          </a:p>
          <a:p>
            <a:r>
              <a:rPr lang="en-US" b="1" u="sng" baseline="0"/>
              <a:t>Difference between POST and PUT:</a:t>
            </a:r>
          </a:p>
          <a:p>
            <a:r>
              <a:rPr lang="en-US" baseline="0"/>
              <a:t>“</a:t>
            </a:r>
            <a:r>
              <a:rPr lang="en-US" sz="1200" b="0" i="0" u="sng" kern="1200">
                <a:solidFill>
                  <a:schemeClr val="tx1"/>
                </a:solidFill>
                <a:effectLst/>
                <a:latin typeface="+mn-lt"/>
                <a:ea typeface="+mn-ea"/>
                <a:cs typeface="+mn-cs"/>
              </a:rPr>
              <a:t>The fundamental difference between the POST and PUT requests is reflected in the different meaning of the Request-URI</a:t>
            </a:r>
            <a:r>
              <a:rPr lang="en-US" sz="1200" b="0" i="0" kern="1200">
                <a:solidFill>
                  <a:schemeClr val="tx1"/>
                </a:solidFill>
                <a:effectLst/>
                <a:latin typeface="+mn-lt"/>
                <a:ea typeface="+mn-ea"/>
                <a:cs typeface="+mn-cs"/>
              </a:rPr>
              <a:t>. The URI in a </a:t>
            </a:r>
            <a:r>
              <a:rPr lang="en-US" sz="1200" b="1" i="0" kern="1200">
                <a:solidFill>
                  <a:schemeClr val="tx1"/>
                </a:solidFill>
                <a:effectLst/>
                <a:latin typeface="+mn-lt"/>
                <a:ea typeface="+mn-ea"/>
                <a:cs typeface="+mn-cs"/>
              </a:rPr>
              <a:t>POST</a:t>
            </a:r>
            <a:r>
              <a:rPr lang="en-US" sz="1200" b="0" i="0" kern="1200">
                <a:solidFill>
                  <a:schemeClr val="tx1"/>
                </a:solidFill>
                <a:effectLst/>
                <a:latin typeface="+mn-lt"/>
                <a:ea typeface="+mn-ea"/>
                <a:cs typeface="+mn-cs"/>
              </a:rPr>
              <a:t> request identifies the resource that will </a:t>
            </a:r>
            <a:r>
              <a:rPr lang="en-US" sz="1200" b="1" i="0" kern="1200">
                <a:solidFill>
                  <a:schemeClr val="tx1"/>
                </a:solidFill>
                <a:effectLst/>
                <a:latin typeface="+mn-lt"/>
                <a:ea typeface="+mn-ea"/>
                <a:cs typeface="+mn-cs"/>
              </a:rPr>
              <a:t>handle</a:t>
            </a:r>
            <a:r>
              <a:rPr lang="en-US" sz="1200" b="0" i="0" kern="1200">
                <a:solidFill>
                  <a:schemeClr val="tx1"/>
                </a:solidFill>
                <a:effectLst/>
                <a:latin typeface="+mn-lt"/>
                <a:ea typeface="+mn-ea"/>
                <a:cs typeface="+mn-cs"/>
              </a:rPr>
              <a:t> the enclosed entity. </a:t>
            </a:r>
            <a:r>
              <a:rPr lang="en-US" sz="1200" b="0" i="0" u="none" kern="1200">
                <a:solidFill>
                  <a:schemeClr val="tx1"/>
                </a:solidFill>
                <a:effectLst/>
                <a:latin typeface="+mn-lt"/>
                <a:ea typeface="+mn-ea"/>
                <a:cs typeface="+mn-cs"/>
              </a:rPr>
              <a:t>That resource might be a data-accepting process, a gateway to some other protocol, or a separate entity that accepts annotations</a:t>
            </a:r>
            <a:r>
              <a:rPr lang="en-US" sz="1200" b="0" i="0" kern="1200">
                <a:solidFill>
                  <a:schemeClr val="tx1"/>
                </a:solidFill>
                <a:effectLst/>
                <a:latin typeface="+mn-lt"/>
                <a:ea typeface="+mn-ea"/>
                <a:cs typeface="+mn-cs"/>
              </a:rPr>
              <a:t>. In contrast, the URI in a </a:t>
            </a:r>
            <a:r>
              <a:rPr lang="en-US" sz="1200" b="1" i="0" kern="1200">
                <a:solidFill>
                  <a:schemeClr val="tx1"/>
                </a:solidFill>
                <a:effectLst/>
                <a:latin typeface="+mn-lt"/>
                <a:ea typeface="+mn-ea"/>
                <a:cs typeface="+mn-cs"/>
              </a:rPr>
              <a:t>PUT</a:t>
            </a:r>
            <a:r>
              <a:rPr lang="en-US" sz="1200" b="0" i="0" kern="1200">
                <a:solidFill>
                  <a:schemeClr val="tx1"/>
                </a:solidFill>
                <a:effectLst/>
                <a:latin typeface="+mn-lt"/>
                <a:ea typeface="+mn-ea"/>
                <a:cs typeface="+mn-cs"/>
              </a:rPr>
              <a:t> request </a:t>
            </a:r>
            <a:r>
              <a:rPr lang="en-US" sz="1200" b="1" i="0" kern="1200">
                <a:solidFill>
                  <a:schemeClr val="tx1"/>
                </a:solidFill>
                <a:effectLst/>
                <a:latin typeface="+mn-lt"/>
                <a:ea typeface="+mn-ea"/>
                <a:cs typeface="+mn-cs"/>
              </a:rPr>
              <a:t>identifies</a:t>
            </a:r>
            <a:r>
              <a:rPr lang="en-US" sz="1200" b="0" i="0" kern="1200">
                <a:solidFill>
                  <a:schemeClr val="tx1"/>
                </a:solidFill>
                <a:effectLst/>
                <a:latin typeface="+mn-lt"/>
                <a:ea typeface="+mn-ea"/>
                <a:cs typeface="+mn-cs"/>
              </a:rPr>
              <a:t> the entity enclosed with the request -- the user agent knows what URI is intended and the server MUST NOT attempt to apply the request to some other resource. If the server desires that the request be applied to a different URI, it MUST send a 301 (Moved Permanently) response; the user agent MAY then make its own decision regarding whether or not to redirect the request.” – </a:t>
            </a:r>
            <a:r>
              <a:rPr lang="en-US" sz="1200" b="0" i="1" kern="1200">
                <a:solidFill>
                  <a:schemeClr val="tx1"/>
                </a:solidFill>
                <a:effectLst/>
                <a:latin typeface="+mn-lt"/>
                <a:ea typeface="+mn-ea"/>
                <a:cs typeface="+mn-cs"/>
              </a:rPr>
              <a:t>Emphasis</a:t>
            </a:r>
            <a:r>
              <a:rPr lang="en-US" sz="1200" b="0" i="1" kern="1200" baseline="0">
                <a:solidFill>
                  <a:schemeClr val="tx1"/>
                </a:solidFill>
                <a:effectLst/>
                <a:latin typeface="+mn-lt"/>
                <a:ea typeface="+mn-ea"/>
                <a:cs typeface="+mn-cs"/>
              </a:rPr>
              <a:t> added, </a:t>
            </a:r>
            <a:r>
              <a:rPr lang="en-US" sz="1200" b="0" i="1" kern="1200">
                <a:solidFill>
                  <a:schemeClr val="tx1"/>
                </a:solidFill>
                <a:effectLst/>
                <a:latin typeface="+mn-lt"/>
                <a:ea typeface="+mn-ea"/>
                <a:cs typeface="+mn-cs"/>
              </a:rPr>
              <a:t>W3C HTTP Method specification, referenced at end of presentation</a:t>
            </a:r>
            <a:endParaRPr lang="en-US" i="1" baseline="0"/>
          </a:p>
          <a:p>
            <a:endParaRPr lang="en-US" baseline="0"/>
          </a:p>
          <a:p>
            <a:r>
              <a:rPr lang="en-US" b="1" u="sng" baseline="0"/>
              <a:t>Methods Naving </a:t>
            </a:r>
            <a:r>
              <a:rPr lang="en-US" b="1" i="0" u="sng" baseline="0"/>
              <a:t>No</a:t>
            </a:r>
            <a:r>
              <a:rPr lang="en-US" b="1" u="sng" baseline="0"/>
              <a:t> Request Body:</a:t>
            </a:r>
          </a:p>
          <a:p>
            <a:r>
              <a:rPr lang="en-US" baseline="0"/>
              <a:t>GET, DELETE, OPTIONS, HEAD</a:t>
            </a:r>
          </a:p>
          <a:p>
            <a:endParaRPr lang="en-US" baseline="0"/>
          </a:p>
          <a:p>
            <a:r>
              <a:rPr lang="en-US" b="1" u="sng" baseline="0"/>
              <a:t>Methods Having a Request Body:</a:t>
            </a:r>
          </a:p>
          <a:p>
            <a:r>
              <a:rPr lang="en-US" baseline="0"/>
              <a:t>POST – body may contain form parameters or other information to be uploaded to the service</a:t>
            </a:r>
          </a:p>
          <a:p>
            <a:r>
              <a:rPr lang="en-US" baseline="0"/>
              <a:t>PUT – body contains the resource to be represented at the request URL</a:t>
            </a:r>
          </a:p>
          <a:p>
            <a:endParaRPr lang="en-US" baseline="0"/>
          </a:p>
          <a:p>
            <a:r>
              <a:rPr lang="en-US" b="1" u="sng" baseline="0"/>
              <a:t>Methods Supplying No Response Body</a:t>
            </a:r>
          </a:p>
          <a:p>
            <a:r>
              <a:rPr lang="en-US" baseline="0"/>
              <a:t>HEAD</a:t>
            </a:r>
          </a:p>
          <a:p>
            <a:r>
              <a:rPr lang="en-US" baseline="0"/>
              <a:t>OPTIONS</a:t>
            </a:r>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13</a:t>
            </a:fld>
            <a:endParaRPr lang="en-US"/>
          </a:p>
        </p:txBody>
      </p:sp>
    </p:spTree>
    <p:extLst>
      <p:ext uri="{BB962C8B-B14F-4D97-AF65-F5344CB8AC3E}">
        <p14:creationId xmlns:p14="http://schemas.microsoft.com/office/powerpoint/2010/main" val="164625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aseline="0"/>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14</a:t>
            </a:fld>
            <a:endParaRPr lang="en-US"/>
          </a:p>
        </p:txBody>
      </p:sp>
    </p:spTree>
    <p:extLst>
      <p:ext uri="{BB962C8B-B14F-4D97-AF65-F5344CB8AC3E}">
        <p14:creationId xmlns:p14="http://schemas.microsoft.com/office/powerpoint/2010/main" val="3347199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FA41E6F-63AB-4CF0-8C51-EAE4487785CA}" type="slidenum">
              <a:rPr lang="en-US" smtClean="0"/>
              <a:pPr>
                <a:defRPr/>
              </a:pPr>
              <a:t>15</a:t>
            </a:fld>
            <a:endParaRPr lang="en-US"/>
          </a:p>
        </p:txBody>
      </p:sp>
    </p:spTree>
    <p:extLst>
      <p:ext uri="{BB962C8B-B14F-4D97-AF65-F5344CB8AC3E}">
        <p14:creationId xmlns:p14="http://schemas.microsoft.com/office/powerpoint/2010/main" val="3802522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1219201"/>
            <a:ext cx="86868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552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hyperlink" Target="http://localhost:7070/dropwizard-mongodb-ms/swagger"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Rest Services Jersey, Apache CXF and Apache Play Framework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2"/>
          </p:nvPr>
        </p:nvSpPr>
        <p:spPr/>
        <p:txBody>
          <a:bodyPr/>
          <a:lstStyle/>
          <a:p>
            <a:pPr marL="0" indent="0">
              <a:buNone/>
            </a:pPr>
            <a:r>
              <a:rPr lang="en-US" dirty="0"/>
              <a:t>Sample Client Requests:</a:t>
            </a:r>
          </a:p>
          <a:p>
            <a:r>
              <a:rPr lang="en-US" dirty="0"/>
              <a:t>A typical client GET request:</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r>
              <a:rPr lang="en-US" dirty="0"/>
              <a:t>A typical client POST request:</a:t>
            </a:r>
          </a:p>
        </p:txBody>
      </p:sp>
      <p:sp>
        <p:nvSpPr>
          <p:cNvPr id="2" name="Title 1"/>
          <p:cNvSpPr>
            <a:spLocks noGrp="1"/>
          </p:cNvSpPr>
          <p:nvPr>
            <p:ph type="title"/>
          </p:nvPr>
        </p:nvSpPr>
        <p:spPr/>
        <p:txBody>
          <a:bodyPr/>
          <a:lstStyle/>
          <a:p>
            <a:r>
              <a:rPr lang="en-US"/>
              <a:t>HTTP-REST Request Basics</a:t>
            </a:r>
          </a:p>
        </p:txBody>
      </p:sp>
      <p:sp>
        <p:nvSpPr>
          <p:cNvPr id="8" name="TextBox 7"/>
          <p:cNvSpPr txBox="1"/>
          <p:nvPr/>
        </p:nvSpPr>
        <p:spPr>
          <a:xfrm>
            <a:off x="372754" y="2628900"/>
            <a:ext cx="830580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GET</a:t>
            </a:r>
            <a:r>
              <a:rPr lang="en-US" dirty="0">
                <a:latin typeface="Courier New" pitchFamily="49" charset="0"/>
                <a:cs typeface="Courier New" pitchFamily="49" charset="0"/>
              </a:rPr>
              <a:t> </a:t>
            </a:r>
            <a:r>
              <a:rPr lang="en-US">
                <a:latin typeface="Courier New" pitchFamily="49" charset="0"/>
                <a:cs typeface="Courier New" pitchFamily="49" charset="0"/>
              </a:rPr>
              <a:t>/view?id=1 </a:t>
            </a:r>
            <a:r>
              <a:rPr lang="en-US" b="1" dirty="0">
                <a:latin typeface="Courier New" pitchFamily="49" charset="0"/>
                <a:cs typeface="Courier New" pitchFamily="49" charset="0"/>
              </a:rPr>
              <a:t>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Chrome</a:t>
            </a:r>
          </a:p>
          <a:p>
            <a:r>
              <a:rPr lang="en-US" b="1" dirty="0">
                <a:latin typeface="Courier New" pitchFamily="49" charset="0"/>
                <a:cs typeface="Courier New" pitchFamily="49" charset="0"/>
              </a:rPr>
              <a:t>Accept</a:t>
            </a:r>
            <a:r>
              <a:rPr lang="en-US" dirty="0">
                <a:latin typeface="Courier New" pitchFamily="49" charset="0"/>
                <a:cs typeface="Courier New" pitchFamily="49" charset="0"/>
              </a:rPr>
              <a:t>: application/</a:t>
            </a:r>
            <a:r>
              <a:rPr lang="en-US" dirty="0" err="1">
                <a:latin typeface="Courier New" pitchFamily="49" charset="0"/>
                <a:cs typeface="Courier New" pitchFamily="49" charset="0"/>
              </a:rPr>
              <a:t>json</a:t>
            </a:r>
            <a:endParaRPr lang="en-US" dirty="0">
              <a:latin typeface="Courier New" pitchFamily="49" charset="0"/>
              <a:cs typeface="Courier New" pitchFamily="49" charset="0"/>
            </a:endParaRPr>
          </a:p>
          <a:p>
            <a:r>
              <a:rPr lang="en-US" dirty="0">
                <a:latin typeface="Courier New" pitchFamily="49" charset="0"/>
                <a:cs typeface="Courier New" pitchFamily="49" charset="0"/>
              </a:rPr>
              <a:t>[CRLF]</a:t>
            </a:r>
          </a:p>
        </p:txBody>
      </p:sp>
      <p:sp>
        <p:nvSpPr>
          <p:cNvPr id="9" name="TextBox 8"/>
          <p:cNvSpPr txBox="1"/>
          <p:nvPr/>
        </p:nvSpPr>
        <p:spPr>
          <a:xfrm>
            <a:off x="381000" y="4267200"/>
            <a:ext cx="8305800" cy="1477328"/>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POST</a:t>
            </a:r>
            <a:r>
              <a:rPr lang="en-US" dirty="0">
                <a:latin typeface="Courier New" pitchFamily="49" charset="0"/>
                <a:cs typeface="Courier New" pitchFamily="49" charset="0"/>
              </a:rPr>
              <a:t> /save 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IE</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a:t>
            </a:r>
            <a:r>
              <a:rPr lang="en-US" sz="1600" dirty="0">
                <a:latin typeface="Courier New" pitchFamily="49" charset="0"/>
                <a:cs typeface="Courier New" pitchFamily="49" charset="0"/>
              </a:rPr>
              <a:t>application/x-www-form-</a:t>
            </a:r>
            <a:r>
              <a:rPr lang="en-US" sz="1600" dirty="0" err="1">
                <a:latin typeface="Courier New" pitchFamily="49" charset="0"/>
                <a:cs typeface="Courier New" pitchFamily="49" charset="0"/>
              </a:rPr>
              <a:t>urlencoded</a:t>
            </a:r>
            <a:endParaRPr lang="en-US" sz="1600" dirty="0">
              <a:latin typeface="Courier New" pitchFamily="49" charset="0"/>
              <a:cs typeface="Courier New" pitchFamily="49" charset="0"/>
            </a:endParaRP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name=</a:t>
            </a:r>
            <a:r>
              <a:rPr lang="en-US" dirty="0" err="1">
                <a:latin typeface="Courier New" pitchFamily="49" charset="0"/>
                <a:cs typeface="Courier New" pitchFamily="49" charset="0"/>
              </a:rPr>
              <a:t>x&amp;id</a:t>
            </a:r>
            <a:r>
              <a:rPr lang="en-US" dirty="0">
                <a:latin typeface="Courier New" pitchFamily="49" charset="0"/>
                <a:cs typeface="Courier New" pitchFamily="49" charset="0"/>
              </a:rPr>
              <a:t>=2</a:t>
            </a:r>
          </a:p>
        </p:txBody>
      </p:sp>
      <p:sp>
        <p:nvSpPr>
          <p:cNvPr id="11" name="Right Brace 10"/>
          <p:cNvSpPr/>
          <p:nvPr/>
        </p:nvSpPr>
        <p:spPr>
          <a:xfrm>
            <a:off x="3954154" y="268575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2" name="Right Brace 11"/>
          <p:cNvSpPr/>
          <p:nvPr/>
        </p:nvSpPr>
        <p:spPr>
          <a:xfrm>
            <a:off x="6553200" y="4677392"/>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106554" y="2628900"/>
            <a:ext cx="4468837"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(path and query string)</a:t>
            </a:r>
          </a:p>
        </p:txBody>
      </p:sp>
      <p:sp>
        <p:nvSpPr>
          <p:cNvPr id="14" name="TextBox 13"/>
          <p:cNvSpPr txBox="1"/>
          <p:nvPr/>
        </p:nvSpPr>
        <p:spPr>
          <a:xfrm>
            <a:off x="6704428" y="4728158"/>
            <a:ext cx="1981200" cy="338554"/>
          </a:xfrm>
          <a:prstGeom prst="rect">
            <a:avLst/>
          </a:prstGeom>
          <a:noFill/>
        </p:spPr>
        <p:txBody>
          <a:bodyPr wrap="square" rtlCol="0">
            <a:spAutoFit/>
          </a:bodyPr>
          <a:lstStyle/>
          <a:p>
            <a:r>
              <a:rPr lang="en-US" sz="1600" b="1">
                <a:solidFill>
                  <a:srgbClr val="00B050"/>
                </a:solidFill>
              </a:rPr>
              <a:t>Request Headers</a:t>
            </a:r>
          </a:p>
        </p:txBody>
      </p:sp>
      <p:sp>
        <p:nvSpPr>
          <p:cNvPr id="15" name="Right Brace 14"/>
          <p:cNvSpPr/>
          <p:nvPr/>
        </p:nvSpPr>
        <p:spPr>
          <a:xfrm>
            <a:off x="2475914" y="5429665"/>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2661138" y="5376446"/>
            <a:ext cx="5033890" cy="338554"/>
          </a:xfrm>
          <a:prstGeom prst="rect">
            <a:avLst/>
          </a:prstGeom>
          <a:noFill/>
        </p:spPr>
        <p:txBody>
          <a:bodyPr wrap="square" rtlCol="0">
            <a:spAutoFit/>
          </a:bodyPr>
          <a:lstStyle/>
          <a:p>
            <a:r>
              <a:rPr lang="en-US" sz="1600" b="1">
                <a:solidFill>
                  <a:srgbClr val="00B050"/>
                </a:solidFill>
              </a:rPr>
              <a:t>Request Body</a:t>
            </a:r>
            <a:r>
              <a:rPr lang="en-US" sz="1600">
                <a:solidFill>
                  <a:srgbClr val="00B050"/>
                </a:solidFill>
              </a:rPr>
              <a:t> (e.g. form parameters)</a:t>
            </a:r>
          </a:p>
        </p:txBody>
      </p:sp>
      <p:sp>
        <p:nvSpPr>
          <p:cNvPr id="17" name="Right Brace 16"/>
          <p:cNvSpPr/>
          <p:nvPr/>
        </p:nvSpPr>
        <p:spPr>
          <a:xfrm>
            <a:off x="3478237" y="432405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657600" y="4267200"/>
            <a:ext cx="4952999"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(typically no query string)</a:t>
            </a:r>
          </a:p>
        </p:txBody>
      </p:sp>
      <p:sp>
        <p:nvSpPr>
          <p:cNvPr id="19" name="Right Brace 18"/>
          <p:cNvSpPr/>
          <p:nvPr/>
        </p:nvSpPr>
        <p:spPr>
          <a:xfrm>
            <a:off x="3954154" y="3048000"/>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4105382" y="3098766"/>
            <a:ext cx="3581400" cy="338554"/>
          </a:xfrm>
          <a:prstGeom prst="rect">
            <a:avLst/>
          </a:prstGeom>
          <a:noFill/>
        </p:spPr>
        <p:txBody>
          <a:bodyPr wrap="square" rtlCol="0">
            <a:spAutoFit/>
          </a:bodyPr>
          <a:lstStyle/>
          <a:p>
            <a:r>
              <a:rPr lang="en-US" sz="1600" b="1">
                <a:solidFill>
                  <a:srgbClr val="00B050"/>
                </a:solidFill>
              </a:rPr>
              <a:t>Request Headers</a:t>
            </a:r>
          </a:p>
        </p:txBody>
      </p:sp>
      <p:sp>
        <p:nvSpPr>
          <p:cNvPr id="24" name="TextBox 23"/>
          <p:cNvSpPr txBox="1"/>
          <p:nvPr/>
        </p:nvSpPr>
        <p:spPr>
          <a:xfrm>
            <a:off x="3954154" y="3477593"/>
            <a:ext cx="3581400" cy="338554"/>
          </a:xfrm>
          <a:prstGeom prst="rect">
            <a:avLst/>
          </a:prstGeom>
          <a:noFill/>
        </p:spPr>
        <p:txBody>
          <a:bodyPr wrap="square" rtlCol="0">
            <a:spAutoFit/>
          </a:bodyPr>
          <a:lstStyle/>
          <a:p>
            <a:r>
              <a:rPr lang="en-US" sz="1600">
                <a:solidFill>
                  <a:srgbClr val="00B050"/>
                </a:solidFill>
              </a:rPr>
              <a:t>(no request body)</a:t>
            </a:r>
          </a:p>
        </p:txBody>
      </p:sp>
    </p:spTree>
    <p:extLst>
      <p:ext uri="{BB962C8B-B14F-4D97-AF65-F5344CB8AC3E}">
        <p14:creationId xmlns:p14="http://schemas.microsoft.com/office/powerpoint/2010/main" val="123572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p:bldP spid="17" grpId="0" animBg="1"/>
      <p:bldP spid="18" grpId="0"/>
      <p:bldP spid="19" grpId="0" animBg="1"/>
      <p:bldP spid="20" grpId="0"/>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normAutofit/>
          </a:bodyPr>
          <a:lstStyle/>
          <a:p>
            <a:r>
              <a:rPr lang="en-US" dirty="0"/>
              <a:t>The first approach is to build an SEI component from scratch, that is, develop a whole new web service without any existing code or WSDL contract. </a:t>
            </a:r>
          </a:p>
          <a:p>
            <a:r>
              <a:rPr lang="en-US" dirty="0"/>
              <a:t>It is recommended that we start by writing the service interface and then creating the service implementation class. </a:t>
            </a:r>
          </a:p>
          <a:p>
            <a:r>
              <a:rPr lang="en-US" dirty="0"/>
              <a:t>Writing the service interface is always good practice as it gives a proper client side view of us service methods. </a:t>
            </a:r>
          </a:p>
          <a:p>
            <a:r>
              <a:rPr lang="en-US" dirty="0"/>
              <a:t>The implementation class can then implement the methods defined in the interface.</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0827468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normAutofit fontScale="92500" lnSpcReduction="10000"/>
          </a:bodyPr>
          <a:lstStyle/>
          <a:p>
            <a:r>
              <a:rPr lang="en-US" dirty="0"/>
              <a:t>The second approach is to take the existing business functionality and convert it into service-based components. </a:t>
            </a:r>
          </a:p>
          <a:p>
            <a:r>
              <a:rPr lang="en-US" dirty="0"/>
              <a:t>Most of the time you have business logic already developed and you want to expose them as service methods. </a:t>
            </a:r>
          </a:p>
          <a:p>
            <a:r>
              <a:rPr lang="en-US" dirty="0"/>
              <a:t>You can achieve this by developing an SEI and defining only those business methods that you want to expose as a service method, and then make the existing Java code implement that SEI. </a:t>
            </a:r>
          </a:p>
          <a:p>
            <a:r>
              <a:rPr lang="en-US" dirty="0"/>
              <a:t>The other approach commonly used is to create Wrapper SEI and an implementation class, which would use the existing implementation classes to carry out the functionality.</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3050916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fontScale="92500" lnSpcReduction="20000"/>
          </a:bodyPr>
          <a:lstStyle/>
          <a:p>
            <a:r>
              <a:rPr lang="en-US" dirty="0"/>
              <a:t>We start by developing an </a:t>
            </a:r>
            <a:r>
              <a:rPr lang="en-US" dirty="0" err="1"/>
              <a:t>OrderProcess</a:t>
            </a:r>
            <a:r>
              <a:rPr lang="en-US" dirty="0"/>
              <a:t> SEI and implementing it. The following code illustrates the</a:t>
            </a:r>
          </a:p>
          <a:p>
            <a:r>
              <a:rPr lang="en-US" dirty="0" err="1"/>
              <a:t>OrderProcess</a:t>
            </a:r>
            <a:r>
              <a:rPr lang="en-US" dirty="0"/>
              <a:t> SEI:</a:t>
            </a:r>
          </a:p>
          <a:p>
            <a:r>
              <a:rPr lang="en-US" dirty="0"/>
              <a:t>package </a:t>
            </a:r>
            <a:r>
              <a:rPr lang="en-US" dirty="0" err="1"/>
              <a:t>demo.order</a:t>
            </a:r>
            <a:r>
              <a:rPr lang="en-US" dirty="0"/>
              <a:t>;</a:t>
            </a:r>
          </a:p>
          <a:p>
            <a:r>
              <a:rPr lang="en-US" dirty="0"/>
              <a:t>public interface </a:t>
            </a:r>
            <a:r>
              <a:rPr lang="en-US" dirty="0" err="1"/>
              <a:t>OrderProcess</a:t>
            </a:r>
            <a:r>
              <a:rPr lang="en-US" dirty="0"/>
              <a:t> {</a:t>
            </a:r>
          </a:p>
          <a:p>
            <a:r>
              <a:rPr lang="en-US" dirty="0"/>
              <a:t>String </a:t>
            </a:r>
            <a:r>
              <a:rPr lang="en-US" dirty="0" err="1"/>
              <a:t>processOrder</a:t>
            </a:r>
            <a:r>
              <a:rPr lang="en-US" dirty="0"/>
              <a:t>(Order order);</a:t>
            </a:r>
          </a:p>
          <a:p>
            <a:r>
              <a:rPr lang="en-US" dirty="0"/>
              <a:t>}</a:t>
            </a:r>
          </a:p>
          <a:p>
            <a:r>
              <a:rPr lang="en-US" dirty="0"/>
              <a:t>The above code, as you can see, is a simple POJO interface. It defines one abstract method </a:t>
            </a:r>
            <a:r>
              <a:rPr lang="en-US" dirty="0" err="1"/>
              <a:t>processOrder</a:t>
            </a:r>
            <a:r>
              <a:rPr lang="en-US" dirty="0"/>
              <a:t> that takes an Order bean as a parameter.</a:t>
            </a:r>
          </a:p>
          <a:p>
            <a:r>
              <a:rPr lang="en-US" dirty="0"/>
              <a:t>The </a:t>
            </a:r>
            <a:r>
              <a:rPr lang="en-US" dirty="0" err="1"/>
              <a:t>OrderProcessImpl</a:t>
            </a:r>
            <a:r>
              <a:rPr lang="en-US" dirty="0"/>
              <a:t> implementation class implements the </a:t>
            </a:r>
            <a:r>
              <a:rPr lang="en-US" dirty="0" err="1"/>
              <a:t>processOrder</a:t>
            </a:r>
            <a:r>
              <a:rPr lang="en-US" dirty="0"/>
              <a:t> method, and this method will be exposed later as a web service method.</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3585804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fontScale="92500" lnSpcReduction="10000"/>
          </a:bodyPr>
          <a:lstStyle/>
          <a:p>
            <a:r>
              <a:rPr lang="en-US" dirty="0"/>
              <a:t>You will write the </a:t>
            </a:r>
            <a:r>
              <a:rPr lang="en-US" dirty="0" err="1"/>
              <a:t>OrderProcessImpl</a:t>
            </a:r>
            <a:r>
              <a:rPr lang="en-US" dirty="0"/>
              <a:t> class that will implement the </a:t>
            </a:r>
            <a:r>
              <a:rPr lang="en-US" dirty="0" err="1"/>
              <a:t>OrderProcess</a:t>
            </a:r>
            <a:r>
              <a:rPr lang="en-US" dirty="0"/>
              <a:t> SEI. </a:t>
            </a:r>
          </a:p>
          <a:p>
            <a:r>
              <a:rPr lang="en-US" dirty="0"/>
              <a:t>The following code illustrates the </a:t>
            </a:r>
            <a:r>
              <a:rPr lang="en-US" dirty="0" err="1"/>
              <a:t>OrderProcessImpl</a:t>
            </a:r>
            <a:r>
              <a:rPr lang="en-US" dirty="0"/>
              <a:t> class:</a:t>
            </a:r>
          </a:p>
          <a:p>
            <a:r>
              <a:rPr lang="en-US" dirty="0"/>
              <a:t>package </a:t>
            </a:r>
            <a:r>
              <a:rPr lang="en-US" dirty="0" err="1"/>
              <a:t>demo.order</a:t>
            </a:r>
            <a:r>
              <a:rPr lang="en-US" dirty="0"/>
              <a:t>;</a:t>
            </a:r>
          </a:p>
          <a:p>
            <a:r>
              <a:rPr lang="en-US" dirty="0"/>
              <a:t>public class </a:t>
            </a:r>
            <a:r>
              <a:rPr lang="en-US" dirty="0" err="1"/>
              <a:t>OrderProcessImpl</a:t>
            </a:r>
            <a:r>
              <a:rPr lang="en-US" dirty="0"/>
              <a:t> implements </a:t>
            </a:r>
            <a:r>
              <a:rPr lang="en-US" dirty="0" err="1"/>
              <a:t>OrderProcess</a:t>
            </a:r>
            <a:r>
              <a:rPr lang="en-US" dirty="0"/>
              <a:t> {</a:t>
            </a:r>
          </a:p>
          <a:p>
            <a:r>
              <a:rPr lang="en-US" dirty="0"/>
              <a:t>public String </a:t>
            </a:r>
            <a:r>
              <a:rPr lang="en-US" dirty="0" err="1"/>
              <a:t>processOrder</a:t>
            </a:r>
            <a:r>
              <a:rPr lang="en-US" dirty="0"/>
              <a:t>(Order order) {</a:t>
            </a:r>
          </a:p>
          <a:p>
            <a:r>
              <a:rPr lang="en-US" dirty="0" err="1"/>
              <a:t>System.out.println</a:t>
            </a:r>
            <a:r>
              <a:rPr lang="en-US" dirty="0"/>
              <a:t>("Processing order...");</a:t>
            </a:r>
          </a:p>
          <a:p>
            <a:r>
              <a:rPr lang="en-US" dirty="0"/>
              <a:t>String </a:t>
            </a:r>
            <a:r>
              <a:rPr lang="en-US" dirty="0" err="1"/>
              <a:t>orderID</a:t>
            </a:r>
            <a:r>
              <a:rPr lang="en-US" dirty="0"/>
              <a:t> = validate(order);</a:t>
            </a:r>
          </a:p>
          <a:p>
            <a:r>
              <a:rPr lang="en-US" dirty="0"/>
              <a:t>return </a:t>
            </a:r>
            <a:r>
              <a:rPr lang="en-US" dirty="0" err="1"/>
              <a:t>orderID</a:t>
            </a:r>
            <a:r>
              <a:rPr lang="en-US" dirty="0"/>
              <a:t>;</a:t>
            </a:r>
          </a:p>
          <a:p>
            <a:r>
              <a:rPr lang="en-US" dirty="0"/>
              <a:t>}</a:t>
            </a:r>
          </a:p>
          <a:p>
            <a:r>
              <a:rPr lang="en-US" dirty="0"/>
              <a:t>. . .</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1153794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a:xfrm>
            <a:off x="457201" y="1381125"/>
            <a:ext cx="8228012" cy="5095875"/>
          </a:xfrm>
        </p:spPr>
        <p:txBody>
          <a:bodyPr>
            <a:normAutofit/>
          </a:bodyPr>
          <a:lstStyle/>
          <a:p>
            <a:r>
              <a:rPr lang="en-US" dirty="0"/>
              <a:t>The above code is a simple POJO implementation class that implements the </a:t>
            </a:r>
            <a:r>
              <a:rPr lang="en-US" dirty="0" err="1"/>
              <a:t>processOrder</a:t>
            </a:r>
            <a:r>
              <a:rPr lang="en-US" dirty="0"/>
              <a:t> method. </a:t>
            </a:r>
          </a:p>
          <a:p>
            <a:r>
              <a:rPr lang="en-US" dirty="0"/>
              <a:t>The method simply verifies the order and returns a unique order ID. For simplicity, we return a static order ID as part of our implementation.</a:t>
            </a:r>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27303284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94A7C4-39F8-4BEB-8CAC-C8428143F099}"/>
              </a:ext>
            </a:extLst>
          </p:cNvPr>
          <p:cNvSpPr>
            <a:spLocks noGrp="1"/>
          </p:cNvSpPr>
          <p:nvPr>
            <p:ph sz="quarter" idx="12"/>
          </p:nvPr>
        </p:nvSpPr>
        <p:spPr/>
        <p:txBody>
          <a:bodyPr/>
          <a:lstStyle/>
          <a:p>
            <a:r>
              <a:rPr lang="en-US" dirty="0" err="1"/>
              <a:t>javax.jws.WebService</a:t>
            </a:r>
            <a:endParaRPr lang="en-US" dirty="0"/>
          </a:p>
          <a:p>
            <a:r>
              <a:rPr lang="en-US" dirty="0"/>
              <a:t>A Java component can be converted into a service by adding a @WebService annotation. </a:t>
            </a:r>
          </a:p>
          <a:p>
            <a:r>
              <a:rPr lang="en-US" dirty="0"/>
              <a:t>This annotation has to be defined both in SEI and the implementation class. </a:t>
            </a:r>
          </a:p>
          <a:p>
            <a:r>
              <a:rPr lang="en-US" dirty="0"/>
              <a:t>The @WebService annotation is defined by the </a:t>
            </a:r>
            <a:r>
              <a:rPr lang="en-US" dirty="0" err="1"/>
              <a:t>javax.jws.WebService</a:t>
            </a:r>
            <a:r>
              <a:rPr lang="en-US" dirty="0"/>
              <a:t> interface.</a:t>
            </a:r>
            <a:endParaRPr lang="en-IN" dirty="0"/>
          </a:p>
        </p:txBody>
      </p:sp>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spTree>
    <p:extLst>
      <p:ext uri="{BB962C8B-B14F-4D97-AF65-F5344CB8AC3E}">
        <p14:creationId xmlns:p14="http://schemas.microsoft.com/office/powerpoint/2010/main" val="886071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7" name="Picture 6">
            <a:extLst>
              <a:ext uri="{FF2B5EF4-FFF2-40B4-BE49-F238E27FC236}">
                <a16:creationId xmlns:a16="http://schemas.microsoft.com/office/drawing/2014/main" id="{1AF745B8-85CA-4132-85CE-AC219ED1F111}"/>
              </a:ext>
            </a:extLst>
          </p:cNvPr>
          <p:cNvPicPr>
            <a:picLocks noChangeAspect="1"/>
          </p:cNvPicPr>
          <p:nvPr/>
        </p:nvPicPr>
        <p:blipFill>
          <a:blip r:embed="rId2"/>
          <a:stretch>
            <a:fillRect/>
          </a:stretch>
        </p:blipFill>
        <p:spPr>
          <a:xfrm>
            <a:off x="381000" y="1410511"/>
            <a:ext cx="7802165" cy="5447489"/>
          </a:xfrm>
          <a:prstGeom prst="rect">
            <a:avLst/>
          </a:prstGeom>
        </p:spPr>
      </p:pic>
    </p:spTree>
    <p:extLst>
      <p:ext uri="{BB962C8B-B14F-4D97-AF65-F5344CB8AC3E}">
        <p14:creationId xmlns:p14="http://schemas.microsoft.com/office/powerpoint/2010/main" val="8120367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4" name="Picture 3">
            <a:extLst>
              <a:ext uri="{FF2B5EF4-FFF2-40B4-BE49-F238E27FC236}">
                <a16:creationId xmlns:a16="http://schemas.microsoft.com/office/drawing/2014/main" id="{8ECC2EAC-CE83-40CB-9641-AD9908581C08}"/>
              </a:ext>
            </a:extLst>
          </p:cNvPr>
          <p:cNvPicPr>
            <a:picLocks noChangeAspect="1"/>
          </p:cNvPicPr>
          <p:nvPr/>
        </p:nvPicPr>
        <p:blipFill>
          <a:blip r:embed="rId2"/>
          <a:stretch>
            <a:fillRect/>
          </a:stretch>
        </p:blipFill>
        <p:spPr>
          <a:xfrm>
            <a:off x="381000" y="1676400"/>
            <a:ext cx="8519488" cy="3810000"/>
          </a:xfrm>
          <a:prstGeom prst="rect">
            <a:avLst/>
          </a:prstGeom>
        </p:spPr>
      </p:pic>
    </p:spTree>
    <p:extLst>
      <p:ext uri="{BB962C8B-B14F-4D97-AF65-F5344CB8AC3E}">
        <p14:creationId xmlns:p14="http://schemas.microsoft.com/office/powerpoint/2010/main" val="2671364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5" name="Picture 4">
            <a:extLst>
              <a:ext uri="{FF2B5EF4-FFF2-40B4-BE49-F238E27FC236}">
                <a16:creationId xmlns:a16="http://schemas.microsoft.com/office/drawing/2014/main" id="{6887647F-841B-46FC-A717-B624DD50DCFB}"/>
              </a:ext>
            </a:extLst>
          </p:cNvPr>
          <p:cNvPicPr>
            <a:picLocks noChangeAspect="1"/>
          </p:cNvPicPr>
          <p:nvPr/>
        </p:nvPicPr>
        <p:blipFill>
          <a:blip r:embed="rId2"/>
          <a:stretch>
            <a:fillRect/>
          </a:stretch>
        </p:blipFill>
        <p:spPr>
          <a:xfrm>
            <a:off x="609600" y="1447800"/>
            <a:ext cx="8351796" cy="4648200"/>
          </a:xfrm>
          <a:prstGeom prst="rect">
            <a:avLst/>
          </a:prstGeom>
        </p:spPr>
      </p:pic>
    </p:spTree>
    <p:extLst>
      <p:ext uri="{BB962C8B-B14F-4D97-AF65-F5344CB8AC3E}">
        <p14:creationId xmlns:p14="http://schemas.microsoft.com/office/powerpoint/2010/main" val="524808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042BB-A1CB-46AD-83DD-A59A98D2CA27}"/>
              </a:ext>
            </a:extLst>
          </p:cNvPr>
          <p:cNvSpPr>
            <a:spLocks noGrp="1"/>
          </p:cNvSpPr>
          <p:nvPr>
            <p:ph sz="quarter" idx="12"/>
          </p:nvPr>
        </p:nvSpPr>
        <p:spPr/>
        <p:txBody>
          <a:bodyPr/>
          <a:lstStyle/>
          <a:p>
            <a:r>
              <a:rPr lang="en-IN" dirty="0" err="1"/>
              <a:t>javax.jws.soap.SOAPBinding</a:t>
            </a:r>
            <a:endParaRPr lang="en-IN" dirty="0"/>
          </a:p>
          <a:p>
            <a:r>
              <a:rPr lang="en-US" dirty="0"/>
              <a:t>The @SOAPBinding annotation is defined by the </a:t>
            </a:r>
            <a:r>
              <a:rPr lang="en-US" dirty="0" err="1"/>
              <a:t>javax.jws.soap.SOAPBinding</a:t>
            </a:r>
            <a:r>
              <a:rPr lang="en-US" dirty="0"/>
              <a:t> interface. </a:t>
            </a:r>
          </a:p>
          <a:p>
            <a:r>
              <a:rPr lang="en-US" dirty="0"/>
              <a:t>The annotation is used if we want to specify SOAP binding for our service.</a:t>
            </a:r>
            <a:endParaRPr lang="en-IN" dirty="0"/>
          </a:p>
        </p:txBody>
      </p:sp>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spTree>
    <p:extLst>
      <p:ext uri="{BB962C8B-B14F-4D97-AF65-F5344CB8AC3E}">
        <p14:creationId xmlns:p14="http://schemas.microsoft.com/office/powerpoint/2010/main" val="351112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The </a:t>
            </a:r>
            <a:r>
              <a:rPr lang="en-US" b="1"/>
              <a:t>HTTP response </a:t>
            </a:r>
            <a:r>
              <a:rPr lang="en-US"/>
              <a:t>is sent </a:t>
            </a:r>
            <a:r>
              <a:rPr lang="en-US" i="1"/>
              <a:t>from the server</a:t>
            </a:r>
            <a:r>
              <a:rPr lang="en-US"/>
              <a:t>.</a:t>
            </a:r>
          </a:p>
          <a:p>
            <a:pPr lvl="1"/>
            <a:r>
              <a:rPr lang="en-US"/>
              <a:t>Gives the </a:t>
            </a:r>
            <a:r>
              <a:rPr lang="en-US" b="1"/>
              <a:t>status</a:t>
            </a:r>
            <a:r>
              <a:rPr lang="en-US"/>
              <a:t> of the processed request.</a:t>
            </a:r>
          </a:p>
          <a:p>
            <a:pPr lvl="1"/>
            <a:r>
              <a:rPr lang="en-US"/>
              <a:t>Supplies </a:t>
            </a:r>
            <a:r>
              <a:rPr lang="en-US" b="1"/>
              <a:t>response headers</a:t>
            </a:r>
            <a:r>
              <a:rPr lang="en-US"/>
              <a:t> (name-value pairs) that provide additional information about the response.</a:t>
            </a:r>
          </a:p>
          <a:p>
            <a:pPr lvl="1"/>
            <a:r>
              <a:rPr lang="en-US"/>
              <a:t>Supplies an optional </a:t>
            </a:r>
            <a:r>
              <a:rPr lang="en-US" b="1"/>
              <a:t>response body </a:t>
            </a:r>
            <a:r>
              <a:rPr lang="en-US"/>
              <a:t>that identifies additional data to be downloaded to the client (html, xml, binary data, etc.)</a:t>
            </a:r>
          </a:p>
          <a:p>
            <a:pPr lvl="1"/>
            <a:endParaRPr lang="en-US"/>
          </a:p>
        </p:txBody>
      </p:sp>
      <p:sp>
        <p:nvSpPr>
          <p:cNvPr id="2" name="Title 1"/>
          <p:cNvSpPr>
            <a:spLocks noGrp="1"/>
          </p:cNvSpPr>
          <p:nvPr>
            <p:ph type="title"/>
          </p:nvPr>
        </p:nvSpPr>
        <p:spPr/>
        <p:txBody>
          <a:bodyPr/>
          <a:lstStyle/>
          <a:p>
            <a:r>
              <a:rPr lang="en-US"/>
              <a:t>HTTP-REST Response Basics</a:t>
            </a:r>
          </a:p>
        </p:txBody>
      </p:sp>
    </p:spTree>
    <p:extLst>
      <p:ext uri="{BB962C8B-B14F-4D97-AF65-F5344CB8AC3E}">
        <p14:creationId xmlns:p14="http://schemas.microsoft.com/office/powerpoint/2010/main" val="1448163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818AF-BBAE-4214-83C4-8F99AD2349D6}"/>
              </a:ext>
            </a:extLst>
          </p:cNvPr>
          <p:cNvSpPr>
            <a:spLocks noGrp="1"/>
          </p:cNvSpPr>
          <p:nvPr>
            <p:ph type="title"/>
          </p:nvPr>
        </p:nvSpPr>
        <p:spPr/>
        <p:txBody>
          <a:bodyPr/>
          <a:lstStyle/>
          <a:p>
            <a:r>
              <a:rPr lang="en-IN" dirty="0"/>
              <a:t>Adding Java annotations</a:t>
            </a:r>
          </a:p>
        </p:txBody>
      </p:sp>
      <p:pic>
        <p:nvPicPr>
          <p:cNvPr id="7" name="Picture 6">
            <a:extLst>
              <a:ext uri="{FF2B5EF4-FFF2-40B4-BE49-F238E27FC236}">
                <a16:creationId xmlns:a16="http://schemas.microsoft.com/office/drawing/2014/main" id="{D8CF69F8-FDE9-4825-BDC4-0D8330F1EE3A}"/>
              </a:ext>
            </a:extLst>
          </p:cNvPr>
          <p:cNvPicPr>
            <a:picLocks noChangeAspect="1"/>
          </p:cNvPicPr>
          <p:nvPr/>
        </p:nvPicPr>
        <p:blipFill>
          <a:blip r:embed="rId2"/>
          <a:stretch>
            <a:fillRect/>
          </a:stretch>
        </p:blipFill>
        <p:spPr>
          <a:xfrm>
            <a:off x="609600" y="1371600"/>
            <a:ext cx="8056696" cy="5105400"/>
          </a:xfrm>
          <a:prstGeom prst="rect">
            <a:avLst/>
          </a:prstGeom>
        </p:spPr>
      </p:pic>
    </p:spTree>
    <p:extLst>
      <p:ext uri="{BB962C8B-B14F-4D97-AF65-F5344CB8AC3E}">
        <p14:creationId xmlns:p14="http://schemas.microsoft.com/office/powerpoint/2010/main" val="329122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2B4A65-C683-4994-8F88-102E69CA86AD}"/>
              </a:ext>
            </a:extLst>
          </p:cNvPr>
          <p:cNvSpPr>
            <a:spLocks noGrp="1"/>
          </p:cNvSpPr>
          <p:nvPr>
            <p:ph sz="quarter" idx="12"/>
          </p:nvPr>
        </p:nvSpPr>
        <p:spPr>
          <a:xfrm>
            <a:off x="457201" y="1371600"/>
            <a:ext cx="8228012" cy="5223236"/>
          </a:xfrm>
        </p:spPr>
        <p:txBody>
          <a:bodyPr>
            <a:normAutofit fontScale="70000" lnSpcReduction="20000"/>
          </a:bodyPr>
          <a:lstStyle/>
          <a:p>
            <a:r>
              <a:rPr lang="en-US" dirty="0"/>
              <a:t>The web service SOAP communication style plays an important role in communicating SOAP XML messages between service provider and consumer.</a:t>
            </a:r>
          </a:p>
          <a:p>
            <a:r>
              <a:rPr lang="en-US" dirty="0"/>
              <a:t>There are two SOAP message styles, Document and RPC. </a:t>
            </a:r>
          </a:p>
          <a:p>
            <a:r>
              <a:rPr lang="en-US" dirty="0"/>
              <a:t>The SOAP message styles are defined in WSDL document as SOAP binding. </a:t>
            </a:r>
          </a:p>
          <a:p>
            <a:r>
              <a:rPr lang="en-US" dirty="0"/>
              <a:t>A SOAP binding can have an encoded use or a literal use. </a:t>
            </a:r>
          </a:p>
          <a:p>
            <a:r>
              <a:rPr lang="en-US" dirty="0"/>
              <a:t>Encoding, as the term implies the message would be encoded using some format, while literal specifies plain text messages without any encoding logic.</a:t>
            </a:r>
          </a:p>
          <a:p>
            <a:r>
              <a:rPr lang="en-US" dirty="0"/>
              <a:t>Document style, as the name suggests, deals with XML documents as payloads which adhere to well defined contracts, typically created using XML Schema definitions. </a:t>
            </a:r>
          </a:p>
          <a:p>
            <a:r>
              <a:rPr lang="en-US" dirty="0"/>
              <a:t>The XML schema format specifies the contract of the service messages invoked by consumers. </a:t>
            </a:r>
          </a:p>
          <a:p>
            <a:r>
              <a:rPr lang="en-US" dirty="0"/>
              <a:t>The XML Schema defines the request and response message format between service provider and service consumer which can be validated by service consumer or service provider. </a:t>
            </a:r>
          </a:p>
          <a:p>
            <a:r>
              <a:rPr lang="en-US" dirty="0"/>
              <a:t>Document literal style is the preferred way for web service communication to achieve interoperability.</a:t>
            </a:r>
            <a:endParaRPr lang="en-IN" dirty="0"/>
          </a:p>
        </p:txBody>
      </p:sp>
      <p:sp>
        <p:nvSpPr>
          <p:cNvPr id="3" name="Title 2">
            <a:extLst>
              <a:ext uri="{FF2B5EF4-FFF2-40B4-BE49-F238E27FC236}">
                <a16:creationId xmlns:a16="http://schemas.microsoft.com/office/drawing/2014/main" id="{52E256C0-A6E5-4BB0-9D98-3A36BC954009}"/>
              </a:ext>
            </a:extLst>
          </p:cNvPr>
          <p:cNvSpPr>
            <a:spLocks noGrp="1"/>
          </p:cNvSpPr>
          <p:nvPr>
            <p:ph type="title"/>
          </p:nvPr>
        </p:nvSpPr>
        <p:spPr/>
        <p:txBody>
          <a:bodyPr/>
          <a:lstStyle/>
          <a:p>
            <a:r>
              <a:rPr lang="en-IN" dirty="0"/>
              <a:t>RPC versus Document style</a:t>
            </a:r>
          </a:p>
        </p:txBody>
      </p:sp>
    </p:spTree>
    <p:extLst>
      <p:ext uri="{BB962C8B-B14F-4D97-AF65-F5344CB8AC3E}">
        <p14:creationId xmlns:p14="http://schemas.microsoft.com/office/powerpoint/2010/main" val="22099928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6C0371-EE1E-431D-B3AB-0F5FBB783D6C}"/>
              </a:ext>
            </a:extLst>
          </p:cNvPr>
          <p:cNvSpPr>
            <a:spLocks noGrp="1"/>
          </p:cNvSpPr>
          <p:nvPr>
            <p:ph sz="quarter" idx="12"/>
          </p:nvPr>
        </p:nvSpPr>
        <p:spPr>
          <a:xfrm>
            <a:off x="457201" y="1381125"/>
            <a:ext cx="8228012" cy="5095875"/>
          </a:xfrm>
        </p:spPr>
        <p:txBody>
          <a:bodyPr>
            <a:normAutofit fontScale="85000" lnSpcReduction="20000"/>
          </a:bodyPr>
          <a:lstStyle/>
          <a:p>
            <a:r>
              <a:rPr lang="en-US" dirty="0"/>
              <a:t>RPC (Remote Procedure Call) style, on the other hand, indicates that the SOAP body contains an XML representation of a method. </a:t>
            </a:r>
          </a:p>
          <a:p>
            <a:r>
              <a:rPr lang="en-US" dirty="0"/>
              <a:t>In order to serialize method parameters into the SOAP message so that it can be deserialized back by any web service implementation, the SOAP specification defines a standard set of encoding rules. </a:t>
            </a:r>
          </a:p>
          <a:p>
            <a:r>
              <a:rPr lang="en-US" dirty="0"/>
              <a:t>As RPC is traditionally used in conjunction with the SOAP encoding rules, the combination is referred to as RPC/encoded. </a:t>
            </a:r>
          </a:p>
          <a:p>
            <a:r>
              <a:rPr lang="en-US" dirty="0"/>
              <a:t>We also have an RPC/literal communication style model where we don't have any encoding formats, but still the messages are limited to RPC method-based communication, where messages can't be validated as they are not tied to any XML schema definition. </a:t>
            </a:r>
          </a:p>
          <a:p>
            <a:r>
              <a:rPr lang="en-US" dirty="0"/>
              <a:t>We should probably avoid developing RPC style web services as they have a lot of interoperability issues.</a:t>
            </a:r>
            <a:endParaRPr lang="en-IN" dirty="0"/>
          </a:p>
        </p:txBody>
      </p:sp>
      <p:sp>
        <p:nvSpPr>
          <p:cNvPr id="3" name="Title 2">
            <a:extLst>
              <a:ext uri="{FF2B5EF4-FFF2-40B4-BE49-F238E27FC236}">
                <a16:creationId xmlns:a16="http://schemas.microsoft.com/office/drawing/2014/main" id="{67C14752-4490-4FFA-89ED-745006E26777}"/>
              </a:ext>
            </a:extLst>
          </p:cNvPr>
          <p:cNvSpPr>
            <a:spLocks noGrp="1"/>
          </p:cNvSpPr>
          <p:nvPr>
            <p:ph type="title"/>
          </p:nvPr>
        </p:nvSpPr>
        <p:spPr/>
        <p:txBody>
          <a:bodyPr/>
          <a:lstStyle/>
          <a:p>
            <a:r>
              <a:rPr lang="en-IN" dirty="0"/>
              <a:t>RPC Style</a:t>
            </a:r>
          </a:p>
        </p:txBody>
      </p:sp>
    </p:spTree>
    <p:extLst>
      <p:ext uri="{BB962C8B-B14F-4D97-AF65-F5344CB8AC3E}">
        <p14:creationId xmlns:p14="http://schemas.microsoft.com/office/powerpoint/2010/main" val="25113313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37FA4D-ABD3-466C-9B87-8D19B1D6EB51}"/>
              </a:ext>
            </a:extLst>
          </p:cNvPr>
          <p:cNvSpPr>
            <a:spLocks noGrp="1"/>
          </p:cNvSpPr>
          <p:nvPr>
            <p:ph sz="quarter" idx="12"/>
          </p:nvPr>
        </p:nvSpPr>
        <p:spPr/>
        <p:txBody>
          <a:bodyPr/>
          <a:lstStyle/>
          <a:p>
            <a:r>
              <a:rPr lang="en-US" dirty="0"/>
              <a:t>The following code illustrates the use of the @SOAPBinding annotation:</a:t>
            </a:r>
          </a:p>
          <a:p>
            <a:r>
              <a:rPr lang="en-US" dirty="0"/>
              <a:t>@WebService(name="OrderProcess")</a:t>
            </a:r>
          </a:p>
          <a:p>
            <a:r>
              <a:rPr lang="en-US" dirty="0"/>
              <a:t>@SOAPBinding(parameterSyle=ParameterStyle.BARE)</a:t>
            </a:r>
          </a:p>
          <a:p>
            <a:r>
              <a:rPr lang="en-US" dirty="0"/>
              <a:t>public interface </a:t>
            </a:r>
            <a:r>
              <a:rPr lang="en-US" dirty="0" err="1"/>
              <a:t>OrderProcess</a:t>
            </a:r>
            <a:r>
              <a:rPr lang="en-US" dirty="0"/>
              <a:t> {</a:t>
            </a:r>
          </a:p>
          <a:p>
            <a:r>
              <a:rPr lang="en-US" dirty="0"/>
              <a:t>String </a:t>
            </a:r>
            <a:r>
              <a:rPr lang="en-US" dirty="0" err="1"/>
              <a:t>processOrder</a:t>
            </a:r>
            <a:r>
              <a:rPr lang="en-US" dirty="0"/>
              <a:t>(Order order);</a:t>
            </a:r>
          </a:p>
          <a:p>
            <a:r>
              <a:rPr lang="en-US" dirty="0"/>
              <a:t>}</a:t>
            </a:r>
            <a:endParaRPr lang="en-IN" dirty="0"/>
          </a:p>
        </p:txBody>
      </p:sp>
      <p:sp>
        <p:nvSpPr>
          <p:cNvPr id="3" name="Title 2">
            <a:extLst>
              <a:ext uri="{FF2B5EF4-FFF2-40B4-BE49-F238E27FC236}">
                <a16:creationId xmlns:a16="http://schemas.microsoft.com/office/drawing/2014/main" id="{67C14752-4490-4FFA-89ED-745006E26777}"/>
              </a:ext>
            </a:extLst>
          </p:cNvPr>
          <p:cNvSpPr>
            <a:spLocks noGrp="1"/>
          </p:cNvSpPr>
          <p:nvPr>
            <p:ph type="title"/>
          </p:nvPr>
        </p:nvSpPr>
        <p:spPr/>
        <p:txBody>
          <a:bodyPr/>
          <a:lstStyle/>
          <a:p>
            <a:r>
              <a:rPr lang="en-IN" dirty="0"/>
              <a:t>RPC Style</a:t>
            </a:r>
          </a:p>
        </p:txBody>
      </p:sp>
    </p:spTree>
    <p:extLst>
      <p:ext uri="{BB962C8B-B14F-4D97-AF65-F5344CB8AC3E}">
        <p14:creationId xmlns:p14="http://schemas.microsoft.com/office/powerpoint/2010/main" val="1593753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653623-AFE1-4F55-AA9E-9DD0DF7ADFEE}"/>
              </a:ext>
            </a:extLst>
          </p:cNvPr>
          <p:cNvSpPr>
            <a:spLocks noGrp="1"/>
          </p:cNvSpPr>
          <p:nvPr>
            <p:ph sz="quarter" idx="12"/>
          </p:nvPr>
        </p:nvSpPr>
        <p:spPr/>
        <p:txBody>
          <a:bodyPr>
            <a:normAutofit/>
          </a:bodyPr>
          <a:lstStyle/>
          <a:p>
            <a:r>
              <a:rPr lang="en-US" dirty="0"/>
              <a:t>The @WebMethod annotation is defined by the </a:t>
            </a:r>
            <a:r>
              <a:rPr lang="en-US" dirty="0" err="1"/>
              <a:t>javax.jws.WebMethod</a:t>
            </a:r>
            <a:r>
              <a:rPr lang="en-US" dirty="0"/>
              <a:t> interface. </a:t>
            </a:r>
          </a:p>
          <a:p>
            <a:r>
              <a:rPr lang="en-US" dirty="0"/>
              <a:t>The annotation is used for customizing web service operation. </a:t>
            </a:r>
          </a:p>
          <a:p>
            <a:r>
              <a:rPr lang="en-US" dirty="0"/>
              <a:t>The @WebMethod provides the operation name and action attributes which are used to customize the name attribute of the &lt;</a:t>
            </a:r>
            <a:r>
              <a:rPr lang="en-US" dirty="0" err="1"/>
              <a:t>wsdl:operation</a:t>
            </a:r>
            <a:r>
              <a:rPr lang="en-US" dirty="0"/>
              <a:t>&gt; element and the </a:t>
            </a:r>
            <a:r>
              <a:rPr lang="en-US" dirty="0" err="1"/>
              <a:t>soapAction</a:t>
            </a:r>
            <a:r>
              <a:rPr lang="en-US" dirty="0"/>
              <a:t> attribute of the &lt;</a:t>
            </a:r>
            <a:r>
              <a:rPr lang="en-US" dirty="0" err="1"/>
              <a:t>soap:operation</a:t>
            </a:r>
            <a:r>
              <a:rPr lang="en-US" dirty="0"/>
              <a:t>&gt; element in the WSDL document. </a:t>
            </a:r>
          </a:p>
          <a:p>
            <a:r>
              <a:rPr lang="en-US" dirty="0"/>
              <a:t>The @WebMethod annotation is placed just above the service method declaration.</a:t>
            </a:r>
            <a:endParaRPr lang="en-IN" dirty="0"/>
          </a:p>
        </p:txBody>
      </p:sp>
      <p:sp>
        <p:nvSpPr>
          <p:cNvPr id="3" name="Title 2">
            <a:extLst>
              <a:ext uri="{FF2B5EF4-FFF2-40B4-BE49-F238E27FC236}">
                <a16:creationId xmlns:a16="http://schemas.microsoft.com/office/drawing/2014/main" id="{D53323DC-F104-4E3D-9685-07A8575724F8}"/>
              </a:ext>
            </a:extLst>
          </p:cNvPr>
          <p:cNvSpPr>
            <a:spLocks noGrp="1"/>
          </p:cNvSpPr>
          <p:nvPr>
            <p:ph type="title"/>
          </p:nvPr>
        </p:nvSpPr>
        <p:spPr/>
        <p:txBody>
          <a:bodyPr/>
          <a:lstStyle/>
          <a:p>
            <a:r>
              <a:rPr lang="en-IN" dirty="0" err="1"/>
              <a:t>javax.jws.WebMethod</a:t>
            </a:r>
            <a:endParaRPr lang="en-IN" dirty="0"/>
          </a:p>
        </p:txBody>
      </p:sp>
    </p:spTree>
    <p:extLst>
      <p:ext uri="{BB962C8B-B14F-4D97-AF65-F5344CB8AC3E}">
        <p14:creationId xmlns:p14="http://schemas.microsoft.com/office/powerpoint/2010/main" val="1632366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3323DC-F104-4E3D-9685-07A8575724F8}"/>
              </a:ext>
            </a:extLst>
          </p:cNvPr>
          <p:cNvSpPr>
            <a:spLocks noGrp="1"/>
          </p:cNvSpPr>
          <p:nvPr>
            <p:ph type="title"/>
          </p:nvPr>
        </p:nvSpPr>
        <p:spPr/>
        <p:txBody>
          <a:bodyPr/>
          <a:lstStyle/>
          <a:p>
            <a:r>
              <a:rPr lang="en-IN" dirty="0" err="1"/>
              <a:t>javax.jws.WebMethod</a:t>
            </a:r>
            <a:endParaRPr lang="en-IN" dirty="0"/>
          </a:p>
        </p:txBody>
      </p:sp>
      <p:pic>
        <p:nvPicPr>
          <p:cNvPr id="7" name="Picture 6">
            <a:extLst>
              <a:ext uri="{FF2B5EF4-FFF2-40B4-BE49-F238E27FC236}">
                <a16:creationId xmlns:a16="http://schemas.microsoft.com/office/drawing/2014/main" id="{D8B4B483-04A6-4464-B381-111AF6BA2B44}"/>
              </a:ext>
            </a:extLst>
          </p:cNvPr>
          <p:cNvPicPr>
            <a:picLocks noChangeAspect="1"/>
          </p:cNvPicPr>
          <p:nvPr/>
        </p:nvPicPr>
        <p:blipFill>
          <a:blip r:embed="rId2"/>
          <a:stretch>
            <a:fillRect/>
          </a:stretch>
        </p:blipFill>
        <p:spPr>
          <a:xfrm>
            <a:off x="445324" y="1371600"/>
            <a:ext cx="8675624" cy="4114800"/>
          </a:xfrm>
          <a:prstGeom prst="rect">
            <a:avLst/>
          </a:prstGeom>
        </p:spPr>
      </p:pic>
      <p:pic>
        <p:nvPicPr>
          <p:cNvPr id="9" name="Picture 8">
            <a:extLst>
              <a:ext uri="{FF2B5EF4-FFF2-40B4-BE49-F238E27FC236}">
                <a16:creationId xmlns:a16="http://schemas.microsoft.com/office/drawing/2014/main" id="{0A0FEE87-4DDB-4888-AC09-AE84A70AFF95}"/>
              </a:ext>
            </a:extLst>
          </p:cNvPr>
          <p:cNvPicPr>
            <a:picLocks noChangeAspect="1"/>
          </p:cNvPicPr>
          <p:nvPr/>
        </p:nvPicPr>
        <p:blipFill>
          <a:blip r:embed="rId3"/>
          <a:stretch>
            <a:fillRect/>
          </a:stretch>
        </p:blipFill>
        <p:spPr>
          <a:xfrm>
            <a:off x="1066800" y="5676140"/>
            <a:ext cx="6310648" cy="1180289"/>
          </a:xfrm>
          <a:prstGeom prst="rect">
            <a:avLst/>
          </a:prstGeom>
        </p:spPr>
      </p:pic>
    </p:spTree>
    <p:extLst>
      <p:ext uri="{BB962C8B-B14F-4D97-AF65-F5344CB8AC3E}">
        <p14:creationId xmlns:p14="http://schemas.microsoft.com/office/powerpoint/2010/main" val="1430421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B36682-C434-4C43-BBDA-CD205B1F1FCD}"/>
              </a:ext>
            </a:extLst>
          </p:cNvPr>
          <p:cNvSpPr>
            <a:spLocks noGrp="1"/>
          </p:cNvSpPr>
          <p:nvPr>
            <p:ph sz="quarter" idx="12"/>
          </p:nvPr>
        </p:nvSpPr>
        <p:spPr/>
        <p:txBody>
          <a:bodyPr>
            <a:normAutofit/>
          </a:bodyPr>
          <a:lstStyle/>
          <a:p>
            <a:r>
              <a:rPr lang="en-US" dirty="0"/>
              <a:t>Publishing the service means registering the service component on the server and making it available to the consumer through the endpoint URL. </a:t>
            </a:r>
          </a:p>
          <a:p>
            <a:r>
              <a:rPr lang="en-US" dirty="0"/>
              <a:t>We will publish the </a:t>
            </a:r>
            <a:r>
              <a:rPr lang="en-US" dirty="0" err="1"/>
              <a:t>OrderProcess</a:t>
            </a:r>
            <a:r>
              <a:rPr lang="en-US" dirty="0"/>
              <a:t> web service on a particular endpoint URL. </a:t>
            </a:r>
          </a:p>
          <a:p>
            <a:r>
              <a:rPr lang="en-US" dirty="0"/>
              <a:t>The endpoint URL in this case will be http://localhost:8080/OrderProcess. </a:t>
            </a:r>
          </a:p>
          <a:p>
            <a:r>
              <a:rPr lang="en-US" dirty="0"/>
              <a:t>we will develop a server component that will publish your </a:t>
            </a:r>
            <a:r>
              <a:rPr lang="en-US" dirty="0" err="1"/>
              <a:t>OrderProcess</a:t>
            </a:r>
            <a:r>
              <a:rPr lang="en-US" dirty="0"/>
              <a:t> service. </a:t>
            </a:r>
            <a:endParaRPr lang="en-IN" dirty="0"/>
          </a:p>
        </p:txBody>
      </p:sp>
      <p:sp>
        <p:nvSpPr>
          <p:cNvPr id="3" name="Title 2">
            <a:extLst>
              <a:ext uri="{FF2B5EF4-FFF2-40B4-BE49-F238E27FC236}">
                <a16:creationId xmlns:a16="http://schemas.microsoft.com/office/drawing/2014/main" id="{CBA18DE7-8546-4C2C-A0A3-17D6BDF90554}"/>
              </a:ext>
            </a:extLst>
          </p:cNvPr>
          <p:cNvSpPr>
            <a:spLocks noGrp="1"/>
          </p:cNvSpPr>
          <p:nvPr>
            <p:ph type="title"/>
          </p:nvPr>
        </p:nvSpPr>
        <p:spPr/>
        <p:txBody>
          <a:bodyPr/>
          <a:lstStyle/>
          <a:p>
            <a:r>
              <a:rPr lang="en-IN" dirty="0"/>
              <a:t>Publishing the service</a:t>
            </a:r>
          </a:p>
        </p:txBody>
      </p:sp>
    </p:spTree>
    <p:extLst>
      <p:ext uri="{BB962C8B-B14F-4D97-AF65-F5344CB8AC3E}">
        <p14:creationId xmlns:p14="http://schemas.microsoft.com/office/powerpoint/2010/main" val="28957317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18DE7-8546-4C2C-A0A3-17D6BDF90554}"/>
              </a:ext>
            </a:extLst>
          </p:cNvPr>
          <p:cNvSpPr>
            <a:spLocks noGrp="1"/>
          </p:cNvSpPr>
          <p:nvPr>
            <p:ph type="title"/>
          </p:nvPr>
        </p:nvSpPr>
        <p:spPr/>
        <p:txBody>
          <a:bodyPr/>
          <a:lstStyle/>
          <a:p>
            <a:r>
              <a:rPr lang="en-IN" dirty="0"/>
              <a:t>Publishing the service</a:t>
            </a:r>
          </a:p>
        </p:txBody>
      </p:sp>
      <p:pic>
        <p:nvPicPr>
          <p:cNvPr id="7" name="Picture 6">
            <a:extLst>
              <a:ext uri="{FF2B5EF4-FFF2-40B4-BE49-F238E27FC236}">
                <a16:creationId xmlns:a16="http://schemas.microsoft.com/office/drawing/2014/main" id="{3F102201-67CC-4DF2-B4F2-D4854B73A84D}"/>
              </a:ext>
            </a:extLst>
          </p:cNvPr>
          <p:cNvPicPr>
            <a:picLocks noChangeAspect="1"/>
          </p:cNvPicPr>
          <p:nvPr/>
        </p:nvPicPr>
        <p:blipFill>
          <a:blip r:embed="rId2"/>
          <a:stretch>
            <a:fillRect/>
          </a:stretch>
        </p:blipFill>
        <p:spPr>
          <a:xfrm>
            <a:off x="569205" y="1524000"/>
            <a:ext cx="8231516" cy="4495800"/>
          </a:xfrm>
          <a:prstGeom prst="rect">
            <a:avLst/>
          </a:prstGeom>
        </p:spPr>
      </p:pic>
    </p:spTree>
    <p:extLst>
      <p:ext uri="{BB962C8B-B14F-4D97-AF65-F5344CB8AC3E}">
        <p14:creationId xmlns:p14="http://schemas.microsoft.com/office/powerpoint/2010/main" val="34613515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97F39-02C7-4E37-AE39-58A6289B21D3}"/>
              </a:ext>
            </a:extLst>
          </p:cNvPr>
          <p:cNvSpPr>
            <a:spLocks noGrp="1"/>
          </p:cNvSpPr>
          <p:nvPr>
            <p:ph sz="quarter" idx="12"/>
          </p:nvPr>
        </p:nvSpPr>
        <p:spPr/>
        <p:txBody>
          <a:bodyPr/>
          <a:lstStyle/>
          <a:p>
            <a:r>
              <a:rPr lang="en-US" dirty="0"/>
              <a:t>The consumer of the web service invokes the service method to get the required result. </a:t>
            </a:r>
          </a:p>
          <a:p>
            <a:r>
              <a:rPr lang="en-US" dirty="0"/>
              <a:t>In this section we will develop a Client class that will look up our </a:t>
            </a:r>
            <a:r>
              <a:rPr lang="en-US" dirty="0" err="1"/>
              <a:t>OrderProcess</a:t>
            </a:r>
            <a:r>
              <a:rPr lang="en-US" dirty="0"/>
              <a:t> service and invoke its </a:t>
            </a:r>
            <a:r>
              <a:rPr lang="en-US" dirty="0" err="1"/>
              <a:t>processOrder</a:t>
            </a:r>
            <a:r>
              <a:rPr lang="en-US" dirty="0"/>
              <a:t> method. </a:t>
            </a:r>
          </a:p>
        </p:txBody>
      </p:sp>
      <p:sp>
        <p:nvSpPr>
          <p:cNvPr id="3" name="Title 2">
            <a:extLst>
              <a:ext uri="{FF2B5EF4-FFF2-40B4-BE49-F238E27FC236}">
                <a16:creationId xmlns:a16="http://schemas.microsoft.com/office/drawing/2014/main" id="{038776D4-FBE2-492C-8A35-3F7C73CF1FD2}"/>
              </a:ext>
            </a:extLst>
          </p:cNvPr>
          <p:cNvSpPr>
            <a:spLocks noGrp="1"/>
          </p:cNvSpPr>
          <p:nvPr>
            <p:ph type="title"/>
          </p:nvPr>
        </p:nvSpPr>
        <p:spPr/>
        <p:txBody>
          <a:bodyPr/>
          <a:lstStyle/>
          <a:p>
            <a:r>
              <a:rPr lang="en-IN" dirty="0"/>
              <a:t>Developing a consumer</a:t>
            </a:r>
          </a:p>
        </p:txBody>
      </p:sp>
    </p:spTree>
    <p:extLst>
      <p:ext uri="{BB962C8B-B14F-4D97-AF65-F5344CB8AC3E}">
        <p14:creationId xmlns:p14="http://schemas.microsoft.com/office/powerpoint/2010/main" val="157931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776D4-FBE2-492C-8A35-3F7C73CF1FD2}"/>
              </a:ext>
            </a:extLst>
          </p:cNvPr>
          <p:cNvSpPr>
            <a:spLocks noGrp="1"/>
          </p:cNvSpPr>
          <p:nvPr>
            <p:ph type="title"/>
          </p:nvPr>
        </p:nvSpPr>
        <p:spPr/>
        <p:txBody>
          <a:bodyPr/>
          <a:lstStyle/>
          <a:p>
            <a:r>
              <a:rPr lang="en-IN" dirty="0"/>
              <a:t>Developing a consumer</a:t>
            </a:r>
          </a:p>
        </p:txBody>
      </p:sp>
      <p:pic>
        <p:nvPicPr>
          <p:cNvPr id="7" name="Picture 6">
            <a:extLst>
              <a:ext uri="{FF2B5EF4-FFF2-40B4-BE49-F238E27FC236}">
                <a16:creationId xmlns:a16="http://schemas.microsoft.com/office/drawing/2014/main" id="{630EF23B-9835-4EFD-AA24-10AF8B4516CF}"/>
              </a:ext>
            </a:extLst>
          </p:cNvPr>
          <p:cNvPicPr>
            <a:picLocks noChangeAspect="1"/>
          </p:cNvPicPr>
          <p:nvPr/>
        </p:nvPicPr>
        <p:blipFill>
          <a:blip r:embed="rId2"/>
          <a:stretch>
            <a:fillRect/>
          </a:stretch>
        </p:blipFill>
        <p:spPr>
          <a:xfrm>
            <a:off x="1066800" y="1447800"/>
            <a:ext cx="6027313" cy="5110264"/>
          </a:xfrm>
          <a:prstGeom prst="rect">
            <a:avLst/>
          </a:prstGeom>
        </p:spPr>
      </p:pic>
    </p:spTree>
    <p:extLst>
      <p:ext uri="{BB962C8B-B14F-4D97-AF65-F5344CB8AC3E}">
        <p14:creationId xmlns:p14="http://schemas.microsoft.com/office/powerpoint/2010/main" val="1004263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57150" indent="0">
              <a:buNone/>
            </a:pPr>
            <a:r>
              <a:rPr lang="en-US"/>
              <a:t>Sample Server Responses:</a:t>
            </a:r>
          </a:p>
        </p:txBody>
      </p:sp>
      <p:sp>
        <p:nvSpPr>
          <p:cNvPr id="2" name="Title 1"/>
          <p:cNvSpPr>
            <a:spLocks noGrp="1"/>
          </p:cNvSpPr>
          <p:nvPr>
            <p:ph type="title"/>
          </p:nvPr>
        </p:nvSpPr>
        <p:spPr/>
        <p:txBody>
          <a:bodyPr/>
          <a:lstStyle/>
          <a:p>
            <a:r>
              <a:rPr lang="en-US"/>
              <a:t>HTTP-REST Response Basics</a:t>
            </a:r>
          </a:p>
        </p:txBody>
      </p:sp>
      <p:sp>
        <p:nvSpPr>
          <p:cNvPr id="4" name="TextBox 3"/>
          <p:cNvSpPr txBox="1"/>
          <p:nvPr/>
        </p:nvSpPr>
        <p:spPr>
          <a:xfrm>
            <a:off x="211492" y="2073508"/>
            <a:ext cx="85344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HTTP/1.1</a:t>
            </a:r>
            <a:r>
              <a:rPr lang="en-US" dirty="0">
                <a:latin typeface="Courier New" pitchFamily="49" charset="0"/>
                <a:cs typeface="Courier New" pitchFamily="49" charset="0"/>
              </a:rPr>
              <a:t> 200 OK</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text/html</a:t>
            </a:r>
          </a:p>
          <a:p>
            <a:r>
              <a:rPr lang="en-US" b="1" dirty="0">
                <a:latin typeface="Courier New" pitchFamily="49" charset="0"/>
                <a:cs typeface="Courier New" pitchFamily="49" charset="0"/>
              </a:rPr>
              <a:t>Content-Length:</a:t>
            </a:r>
            <a:r>
              <a:rPr lang="en-US" dirty="0">
                <a:latin typeface="Courier New" pitchFamily="49" charset="0"/>
                <a:cs typeface="Courier New" pitchFamily="49" charset="0"/>
              </a:rPr>
              <a:t> 1337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&lt;html&gt;</a:t>
            </a:r>
          </a:p>
          <a:p>
            <a:r>
              <a:rPr lang="en-US">
                <a:latin typeface="Courier New" pitchFamily="49" charset="0"/>
                <a:cs typeface="Courier New" pitchFamily="49" charset="0"/>
              </a:rPr>
              <a:t>  &lt;!-- Some </a:t>
            </a:r>
            <a:r>
              <a:rPr lang="en-US" dirty="0">
                <a:latin typeface="Courier New" pitchFamily="49" charset="0"/>
                <a:cs typeface="Courier New" pitchFamily="49" charset="0"/>
              </a:rPr>
              <a:t>HTML </a:t>
            </a:r>
            <a:r>
              <a:rPr lang="en-US">
                <a:latin typeface="Courier New" pitchFamily="49" charset="0"/>
                <a:cs typeface="Courier New" pitchFamily="49" charset="0"/>
              </a:rPr>
              <a:t>Content. --&gt;</a:t>
            </a:r>
            <a:endParaRPr lang="en-US" dirty="0">
              <a:latin typeface="Courier New" pitchFamily="49" charset="0"/>
              <a:cs typeface="Courier New" pitchFamily="49" charset="0"/>
            </a:endParaRPr>
          </a:p>
          <a:p>
            <a:r>
              <a:rPr lang="en-US" dirty="0">
                <a:latin typeface="Courier New" pitchFamily="49" charset="0"/>
                <a:cs typeface="Courier New" pitchFamily="49" charset="0"/>
              </a:rPr>
              <a:t>&lt;/html&gt;</a:t>
            </a:r>
          </a:p>
        </p:txBody>
      </p:sp>
      <p:sp>
        <p:nvSpPr>
          <p:cNvPr id="5" name="TextBox 4"/>
          <p:cNvSpPr txBox="1"/>
          <p:nvPr/>
        </p:nvSpPr>
        <p:spPr>
          <a:xfrm>
            <a:off x="240324" y="4293882"/>
            <a:ext cx="8534400" cy="369332"/>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HTTP/1.1 500 Internal Server Error</a:t>
            </a:r>
          </a:p>
        </p:txBody>
      </p:sp>
      <p:sp>
        <p:nvSpPr>
          <p:cNvPr id="6" name="TextBox 5"/>
          <p:cNvSpPr txBox="1"/>
          <p:nvPr/>
        </p:nvSpPr>
        <p:spPr>
          <a:xfrm>
            <a:off x="240324" y="4867337"/>
            <a:ext cx="853440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HTTP/1.1 201 Created</a:t>
            </a:r>
          </a:p>
          <a:p>
            <a:r>
              <a:rPr lang="en-US" dirty="0">
                <a:latin typeface="Courier New" pitchFamily="49" charset="0"/>
                <a:cs typeface="Courier New" pitchFamily="49" charset="0"/>
              </a:rPr>
              <a:t>Location: /view/7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Some message goes here.</a:t>
            </a:r>
          </a:p>
        </p:txBody>
      </p:sp>
      <p:sp>
        <p:nvSpPr>
          <p:cNvPr id="7" name="Right Brace 6"/>
          <p:cNvSpPr/>
          <p:nvPr/>
        </p:nvSpPr>
        <p:spPr>
          <a:xfrm>
            <a:off x="3135924" y="2131537"/>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TextBox 7"/>
          <p:cNvSpPr txBox="1"/>
          <p:nvPr/>
        </p:nvSpPr>
        <p:spPr>
          <a:xfrm>
            <a:off x="3391486" y="2074680"/>
            <a:ext cx="4468837"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1" name="Right Brace 10"/>
          <p:cNvSpPr/>
          <p:nvPr/>
        </p:nvSpPr>
        <p:spPr>
          <a:xfrm>
            <a:off x="3838137" y="2452972"/>
            <a:ext cx="152400"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126524" y="2493245"/>
            <a:ext cx="3581400" cy="338554"/>
          </a:xfrm>
          <a:prstGeom prst="rect">
            <a:avLst/>
          </a:prstGeom>
          <a:noFill/>
        </p:spPr>
        <p:txBody>
          <a:bodyPr wrap="square" rtlCol="0">
            <a:spAutoFit/>
          </a:bodyPr>
          <a:lstStyle/>
          <a:p>
            <a:r>
              <a:rPr lang="en-US" sz="1600" b="1">
                <a:solidFill>
                  <a:srgbClr val="00B050"/>
                </a:solidFill>
              </a:rPr>
              <a:t>Response Headers</a:t>
            </a:r>
          </a:p>
        </p:txBody>
      </p:sp>
      <p:sp>
        <p:nvSpPr>
          <p:cNvPr id="13" name="Right Brace 12"/>
          <p:cNvSpPr/>
          <p:nvPr/>
        </p:nvSpPr>
        <p:spPr>
          <a:xfrm>
            <a:off x="4535659" y="3404834"/>
            <a:ext cx="152400" cy="57367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824046" y="3522393"/>
            <a:ext cx="3581400" cy="338554"/>
          </a:xfrm>
          <a:prstGeom prst="rect">
            <a:avLst/>
          </a:prstGeom>
          <a:noFill/>
        </p:spPr>
        <p:txBody>
          <a:bodyPr wrap="square" rtlCol="0">
            <a:spAutoFit/>
          </a:bodyPr>
          <a:lstStyle/>
          <a:p>
            <a:r>
              <a:rPr lang="en-US" sz="1600" b="1">
                <a:solidFill>
                  <a:srgbClr val="00B050"/>
                </a:solidFill>
              </a:rPr>
              <a:t>Response Body (content)</a:t>
            </a:r>
          </a:p>
        </p:txBody>
      </p:sp>
      <p:sp>
        <p:nvSpPr>
          <p:cNvPr id="15" name="Right Brace 14"/>
          <p:cNvSpPr/>
          <p:nvPr/>
        </p:nvSpPr>
        <p:spPr>
          <a:xfrm>
            <a:off x="3327010" y="4924194"/>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3582572" y="4867337"/>
            <a:ext cx="4468837"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7" name="Right Brace 16"/>
          <p:cNvSpPr/>
          <p:nvPr/>
        </p:nvSpPr>
        <p:spPr>
          <a:xfrm>
            <a:off x="3327010" y="5215111"/>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582572" y="5158254"/>
            <a:ext cx="4468837" cy="338554"/>
          </a:xfrm>
          <a:prstGeom prst="rect">
            <a:avLst/>
          </a:prstGeom>
          <a:noFill/>
        </p:spPr>
        <p:txBody>
          <a:bodyPr wrap="square" rtlCol="0">
            <a:spAutoFit/>
          </a:bodyPr>
          <a:lstStyle/>
          <a:p>
            <a:r>
              <a:rPr lang="en-US" sz="1600" b="1">
                <a:solidFill>
                  <a:srgbClr val="00B050"/>
                </a:solidFill>
              </a:rPr>
              <a:t>Response Header</a:t>
            </a:r>
            <a:endParaRPr lang="en-US" sz="1600">
              <a:solidFill>
                <a:srgbClr val="00B050"/>
              </a:solidFill>
            </a:endParaRPr>
          </a:p>
        </p:txBody>
      </p:sp>
      <p:sp>
        <p:nvSpPr>
          <p:cNvPr id="19" name="Right Brace 18"/>
          <p:cNvSpPr/>
          <p:nvPr/>
        </p:nvSpPr>
        <p:spPr>
          <a:xfrm>
            <a:off x="3658773" y="5754211"/>
            <a:ext cx="18522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0" name="TextBox 19"/>
          <p:cNvSpPr txBox="1"/>
          <p:nvPr/>
        </p:nvSpPr>
        <p:spPr>
          <a:xfrm>
            <a:off x="3914335" y="5697354"/>
            <a:ext cx="4468837" cy="338554"/>
          </a:xfrm>
          <a:prstGeom prst="rect">
            <a:avLst/>
          </a:prstGeom>
          <a:noFill/>
        </p:spPr>
        <p:txBody>
          <a:bodyPr wrap="square" rtlCol="0">
            <a:spAutoFit/>
          </a:bodyPr>
          <a:lstStyle/>
          <a:p>
            <a:r>
              <a:rPr lang="en-US" sz="1600" b="1">
                <a:solidFill>
                  <a:srgbClr val="00B050"/>
                </a:solidFill>
              </a:rPr>
              <a:t>Response Body</a:t>
            </a:r>
            <a:endParaRPr lang="en-US" sz="1600">
              <a:solidFill>
                <a:srgbClr val="00B050"/>
              </a:solidFill>
            </a:endParaRPr>
          </a:p>
        </p:txBody>
      </p:sp>
      <p:sp>
        <p:nvSpPr>
          <p:cNvPr id="21" name="Right Brace 20"/>
          <p:cNvSpPr/>
          <p:nvPr/>
        </p:nvSpPr>
        <p:spPr>
          <a:xfrm>
            <a:off x="5090162" y="4366128"/>
            <a:ext cx="112145"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2" name="TextBox 21"/>
          <p:cNvSpPr txBox="1"/>
          <p:nvPr/>
        </p:nvSpPr>
        <p:spPr>
          <a:xfrm>
            <a:off x="5345724" y="4309271"/>
            <a:ext cx="2705685"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Tree>
    <p:extLst>
      <p:ext uri="{BB962C8B-B14F-4D97-AF65-F5344CB8AC3E}">
        <p14:creationId xmlns:p14="http://schemas.microsoft.com/office/powerpoint/2010/main" val="358473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fontScale="92500" lnSpcReduction="10000"/>
          </a:bodyPr>
          <a:lstStyle/>
          <a:p>
            <a:r>
              <a:rPr lang="en-US" dirty="0"/>
              <a:t>Play is a high-productivity Java and Scala web application framework that integrates components and APIs for modern web application development. </a:t>
            </a:r>
          </a:p>
          <a:p>
            <a:r>
              <a:rPr lang="en-US" dirty="0"/>
              <a:t>Play was developed by web developers for web application development.</a:t>
            </a:r>
          </a:p>
          <a:p>
            <a:r>
              <a:rPr lang="en-US" dirty="0"/>
              <a:t>You will find Play’s Model-View-Controller (MVC) architecture familiar and easy to learn. </a:t>
            </a:r>
          </a:p>
          <a:p>
            <a:r>
              <a:rPr lang="en-US" dirty="0"/>
              <a:t>Play provides concise and functional programming patterns.</a:t>
            </a:r>
          </a:p>
          <a:p>
            <a:r>
              <a:rPr lang="en-US" dirty="0"/>
              <a:t>The large community developing Play applications provides an excellent resource for getting your questions answered.</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27153432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a:bodyPr>
          <a:lstStyle/>
          <a:p>
            <a:r>
              <a:rPr lang="en-US" dirty="0"/>
              <a:t>As a full-stack framework, Play includes all the components to build Web Applications and REST services.</a:t>
            </a:r>
          </a:p>
          <a:p>
            <a:r>
              <a:rPr lang="en-US" dirty="0"/>
              <a:t>It  has an integrated HTTP server, form handling, Cross-Site Request Forgery (CSRF) protection, a powerful routing mechanism, I18n support, and more. </a:t>
            </a:r>
          </a:p>
          <a:p>
            <a:r>
              <a:rPr lang="en-US" dirty="0"/>
              <a:t>Play saves precious development time by directly supporting everyday tasks and hot reloading so that you can immediately view the results of your work.</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299355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7B5085-354B-403E-BA50-93FDD990ECFD}"/>
              </a:ext>
            </a:extLst>
          </p:cNvPr>
          <p:cNvSpPr>
            <a:spLocks noGrp="1"/>
          </p:cNvSpPr>
          <p:nvPr>
            <p:ph sz="quarter" idx="12"/>
          </p:nvPr>
        </p:nvSpPr>
        <p:spPr/>
        <p:txBody>
          <a:bodyPr>
            <a:normAutofit/>
          </a:bodyPr>
          <a:lstStyle/>
          <a:p>
            <a:r>
              <a:rPr lang="en-US" dirty="0"/>
              <a:t>Play’s lightweight, stateless, web-friendly architecture uses </a:t>
            </a:r>
            <a:r>
              <a:rPr lang="en-US" dirty="0" err="1"/>
              <a:t>Akka</a:t>
            </a:r>
            <a:r>
              <a:rPr lang="en-US" dirty="0"/>
              <a:t> and </a:t>
            </a:r>
            <a:r>
              <a:rPr lang="en-US" dirty="0" err="1"/>
              <a:t>Akka</a:t>
            </a:r>
            <a:r>
              <a:rPr lang="en-US" dirty="0"/>
              <a:t> Streams under the covers to provide predictable and minimal resource consumption (CPU, memory, threads). </a:t>
            </a:r>
          </a:p>
          <a:p>
            <a:r>
              <a:rPr lang="en-US" dirty="0"/>
              <a:t>Play is non-opinionated about database access, and integrates with many object relational mapping (ORM) layers. </a:t>
            </a:r>
          </a:p>
          <a:p>
            <a:r>
              <a:rPr lang="en-US" dirty="0"/>
              <a:t>It supports </a:t>
            </a:r>
            <a:r>
              <a:rPr lang="en-US" dirty="0" err="1"/>
              <a:t>Anorm</a:t>
            </a:r>
            <a:r>
              <a:rPr lang="en-US" dirty="0"/>
              <a:t>, Slick, and JPA out of the box, but many customers use NoSQL or other ORMs.</a:t>
            </a:r>
            <a:endParaRPr lang="en-IN" dirty="0"/>
          </a:p>
        </p:txBody>
      </p:sp>
      <p:sp>
        <p:nvSpPr>
          <p:cNvPr id="3" name="Title 2">
            <a:extLst>
              <a:ext uri="{FF2B5EF4-FFF2-40B4-BE49-F238E27FC236}">
                <a16:creationId xmlns:a16="http://schemas.microsoft.com/office/drawing/2014/main" id="{787D1E4F-93FB-4BF2-AE37-3E26A604DFE9}"/>
              </a:ext>
            </a:extLst>
          </p:cNvPr>
          <p:cNvSpPr>
            <a:spLocks noGrp="1"/>
          </p:cNvSpPr>
          <p:nvPr>
            <p:ph type="title"/>
          </p:nvPr>
        </p:nvSpPr>
        <p:spPr/>
        <p:txBody>
          <a:bodyPr/>
          <a:lstStyle/>
          <a:p>
            <a:r>
              <a:rPr lang="en-IN" dirty="0"/>
              <a:t>Apache Play</a:t>
            </a:r>
          </a:p>
        </p:txBody>
      </p:sp>
    </p:spTree>
    <p:extLst>
      <p:ext uri="{BB962C8B-B14F-4D97-AF65-F5344CB8AC3E}">
        <p14:creationId xmlns:p14="http://schemas.microsoft.com/office/powerpoint/2010/main" val="4286314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9627DDA-ED90-4937-B463-04503968F3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138" y="0"/>
            <a:ext cx="6435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40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JAX-RS is a flexible API for providing scalable web services.</a:t>
            </a:r>
          </a:p>
          <a:p>
            <a:pPr marL="0" indent="0">
              <a:buNone/>
            </a:pPr>
            <a:r>
              <a:rPr lang="en-US"/>
              <a:t>CXF, Spring and the Java Stack integrate to make developing and configuring REST services easy.</a:t>
            </a:r>
          </a:p>
          <a:p>
            <a:pPr marL="0" indent="0">
              <a:buNone/>
            </a:pPr>
            <a:r>
              <a:rPr lang="en-US"/>
              <a:t>Many aspects of the request, response, and exception handling can be customized through use of </a:t>
            </a:r>
            <a:r>
              <a:rPr lang="en-US" b="1"/>
              <a:t>MessageBodyReader</a:t>
            </a:r>
            <a:r>
              <a:rPr lang="en-US"/>
              <a:t>, </a:t>
            </a:r>
            <a:r>
              <a:rPr lang="en-US" b="1"/>
              <a:t>MessageBodyWriter</a:t>
            </a:r>
            <a:r>
              <a:rPr lang="en-US"/>
              <a:t>, </a:t>
            </a:r>
            <a:r>
              <a:rPr lang="en-US" b="1"/>
              <a:t>ResponseBuilder</a:t>
            </a:r>
            <a:r>
              <a:rPr lang="en-US"/>
              <a:t>, and </a:t>
            </a:r>
            <a:r>
              <a:rPr lang="en-US" b="1"/>
              <a:t>ExceptionMapper</a:t>
            </a:r>
            <a:r>
              <a:rPr lang="en-US"/>
              <a:t>.</a:t>
            </a:r>
          </a:p>
        </p:txBody>
      </p:sp>
      <p:sp>
        <p:nvSpPr>
          <p:cNvPr id="2" name="Title 1"/>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842655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a:t>HTTP Methods supported by REST:</a:t>
            </a:r>
          </a:p>
          <a:p>
            <a:r>
              <a:rPr lang="en-US" sz="2600"/>
              <a:t>GET – Requests a resource at the request URL</a:t>
            </a:r>
          </a:p>
          <a:p>
            <a:pPr lvl="1"/>
            <a:r>
              <a:rPr lang="en-US" sz="2200"/>
              <a:t>Should </a:t>
            </a:r>
            <a:r>
              <a:rPr lang="en-US" sz="2200" u="sng"/>
              <a:t>not</a:t>
            </a:r>
            <a:r>
              <a:rPr lang="en-US" sz="2200"/>
              <a:t> contain a request body, as it will be discarded.</a:t>
            </a:r>
          </a:p>
          <a:p>
            <a:pPr lvl="1"/>
            <a:r>
              <a:rPr lang="en-US" sz="2200" u="sng"/>
              <a:t>May</a:t>
            </a:r>
            <a:r>
              <a:rPr lang="en-US" sz="2200"/>
              <a:t> be cached locally or on the server.</a:t>
            </a:r>
          </a:p>
          <a:p>
            <a:pPr lvl="1"/>
            <a:r>
              <a:rPr lang="en-US" sz="2200"/>
              <a:t>May produce a resource, but should not modify on it.</a:t>
            </a:r>
          </a:p>
          <a:p>
            <a:r>
              <a:rPr lang="en-US" sz="2600"/>
              <a:t>POST – Submits information to the service for processing</a:t>
            </a:r>
          </a:p>
          <a:p>
            <a:pPr lvl="1"/>
            <a:r>
              <a:rPr lang="en-US" sz="2200"/>
              <a:t>Should typically return the new or modified resource.</a:t>
            </a:r>
          </a:p>
          <a:p>
            <a:r>
              <a:rPr lang="en-US" sz="2600"/>
              <a:t>PUT – Add a new resource at the request URL</a:t>
            </a:r>
            <a:endParaRPr lang="en-US" sz="2200"/>
          </a:p>
          <a:p>
            <a:r>
              <a:rPr lang="en-US" sz="2600"/>
              <a:t>DELETE – Removes the resource at the request URL</a:t>
            </a:r>
          </a:p>
          <a:p>
            <a:r>
              <a:rPr lang="en-US" sz="2600"/>
              <a:t>OPTIONS – Indicates which methods are supported</a:t>
            </a:r>
          </a:p>
          <a:p>
            <a:r>
              <a:rPr lang="en-US" sz="2600"/>
              <a:t>HEAD – Returns meta information about the request URL</a:t>
            </a:r>
          </a:p>
        </p:txBody>
      </p:sp>
      <p:sp>
        <p:nvSpPr>
          <p:cNvPr id="2" name="Title 1"/>
          <p:cNvSpPr>
            <a:spLocks noGrp="1"/>
          </p:cNvSpPr>
          <p:nvPr>
            <p:ph type="title"/>
          </p:nvPr>
        </p:nvSpPr>
        <p:spPr/>
        <p:txBody>
          <a:bodyPr/>
          <a:lstStyle/>
          <a:p>
            <a:r>
              <a:rPr lang="en-US"/>
              <a:t>HTTP-REST Vocabulary</a:t>
            </a:r>
          </a:p>
        </p:txBody>
      </p:sp>
    </p:spTree>
    <p:extLst>
      <p:ext uri="{BB962C8B-B14F-4D97-AF65-F5344CB8AC3E}">
        <p14:creationId xmlns:p14="http://schemas.microsoft.com/office/powerpoint/2010/main" val="374481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dirty="0"/>
              <a:t>A typical HTTP REST URL:</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a:t>
            </a:r>
            <a:r>
              <a:rPr lang="en-US" sz="2400" b="1" dirty="0"/>
              <a:t>protocol</a:t>
            </a:r>
            <a:r>
              <a:rPr lang="en-US" sz="2400" dirty="0"/>
              <a:t> identifies the transport scheme that will be used to process and respond to the request.</a:t>
            </a:r>
          </a:p>
          <a:p>
            <a:r>
              <a:rPr lang="en-US" sz="2400" dirty="0"/>
              <a:t>The </a:t>
            </a:r>
            <a:r>
              <a:rPr lang="en-US" sz="2400" b="1" dirty="0"/>
              <a:t>host name </a:t>
            </a:r>
            <a:r>
              <a:rPr lang="en-US" sz="2400" dirty="0"/>
              <a:t>identifies the server address of the resource.</a:t>
            </a:r>
          </a:p>
          <a:p>
            <a:r>
              <a:rPr lang="en-US" sz="2400" dirty="0"/>
              <a:t>The </a:t>
            </a:r>
            <a:r>
              <a:rPr lang="en-US" sz="2400" b="1" dirty="0"/>
              <a:t>path</a:t>
            </a:r>
            <a:r>
              <a:rPr lang="en-US" sz="2400" dirty="0"/>
              <a:t> and </a:t>
            </a:r>
            <a:r>
              <a:rPr lang="en-US" sz="2400" b="1" dirty="0"/>
              <a:t>query string  </a:t>
            </a:r>
            <a:r>
              <a:rPr lang="en-US" sz="2400" dirty="0"/>
              <a:t>can be used to identify and customize the accessed resource.</a:t>
            </a:r>
          </a:p>
        </p:txBody>
      </p:sp>
      <p:sp>
        <p:nvSpPr>
          <p:cNvPr id="2" name="Title 1"/>
          <p:cNvSpPr>
            <a:spLocks noGrp="1"/>
          </p:cNvSpPr>
          <p:nvPr>
            <p:ph type="title"/>
          </p:nvPr>
        </p:nvSpPr>
        <p:spPr/>
        <p:txBody>
          <a:bodyPr/>
          <a:lstStyle/>
          <a:p>
            <a:r>
              <a:rPr lang="en-US"/>
              <a:t>HTTP-REST Vocabulary</a:t>
            </a:r>
          </a:p>
        </p:txBody>
      </p:sp>
      <p:sp>
        <p:nvSpPr>
          <p:cNvPr id="5" name="TextBox 4"/>
          <p:cNvSpPr txBox="1"/>
          <p:nvPr/>
        </p:nvSpPr>
        <p:spPr>
          <a:xfrm>
            <a:off x="275968" y="1891605"/>
            <a:ext cx="85344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a:latin typeface="Courier New" pitchFamily="49" charset="0"/>
                <a:cs typeface="Courier New" pitchFamily="49" charset="0"/>
              </a:rPr>
              <a:t> http://my.store.com/fruits/list?category=fruit&amp;limit=20</a:t>
            </a: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p:txBody>
      </p:sp>
      <p:sp>
        <p:nvSpPr>
          <p:cNvPr id="4" name="Left Brace 3"/>
          <p:cNvSpPr/>
          <p:nvPr/>
        </p:nvSpPr>
        <p:spPr>
          <a:xfrm rot="16200000">
            <a:off x="663762" y="2649738"/>
            <a:ext cx="228604" cy="5774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rot="16200000">
            <a:off x="2171697" y="2100271"/>
            <a:ext cx="228607" cy="16764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rot="16200000">
            <a:off x="3848097" y="2176471"/>
            <a:ext cx="228605"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p:nvSpPr>
        <p:spPr>
          <a:xfrm rot="16200000">
            <a:off x="6321365" y="1379608"/>
            <a:ext cx="235072" cy="31242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304800" y="3122473"/>
            <a:ext cx="1034673" cy="369332"/>
          </a:xfrm>
          <a:prstGeom prst="rect">
            <a:avLst/>
          </a:prstGeom>
          <a:noFill/>
        </p:spPr>
        <p:txBody>
          <a:bodyPr wrap="square" rtlCol="0">
            <a:spAutoFit/>
          </a:bodyPr>
          <a:lstStyle/>
          <a:p>
            <a:r>
              <a:rPr lang="en-US"/>
              <a:t>protocol</a:t>
            </a:r>
          </a:p>
        </p:txBody>
      </p:sp>
      <p:sp>
        <p:nvSpPr>
          <p:cNvPr id="12" name="TextBox 11"/>
          <p:cNvSpPr txBox="1"/>
          <p:nvPr/>
        </p:nvSpPr>
        <p:spPr>
          <a:xfrm>
            <a:off x="1524000" y="3122473"/>
            <a:ext cx="1295400" cy="369332"/>
          </a:xfrm>
          <a:prstGeom prst="rect">
            <a:avLst/>
          </a:prstGeom>
          <a:noFill/>
        </p:spPr>
        <p:txBody>
          <a:bodyPr wrap="square" rtlCol="0">
            <a:spAutoFit/>
          </a:bodyPr>
          <a:lstStyle/>
          <a:p>
            <a:r>
              <a:rPr lang="en-US"/>
              <a:t>host name</a:t>
            </a:r>
          </a:p>
        </p:txBody>
      </p:sp>
      <p:sp>
        <p:nvSpPr>
          <p:cNvPr id="14" name="TextBox 13"/>
          <p:cNvSpPr txBox="1"/>
          <p:nvPr/>
        </p:nvSpPr>
        <p:spPr>
          <a:xfrm>
            <a:off x="2970628" y="3122473"/>
            <a:ext cx="2076156" cy="369332"/>
          </a:xfrm>
          <a:prstGeom prst="rect">
            <a:avLst/>
          </a:prstGeom>
          <a:noFill/>
        </p:spPr>
        <p:txBody>
          <a:bodyPr wrap="square" rtlCol="0">
            <a:spAutoFit/>
          </a:bodyPr>
          <a:lstStyle/>
          <a:p>
            <a:r>
              <a:rPr lang="en-US"/>
              <a:t>path to a resource</a:t>
            </a:r>
          </a:p>
        </p:txBody>
      </p:sp>
      <p:sp>
        <p:nvSpPr>
          <p:cNvPr id="15" name="TextBox 14"/>
          <p:cNvSpPr txBox="1"/>
          <p:nvPr/>
        </p:nvSpPr>
        <p:spPr>
          <a:xfrm>
            <a:off x="5714999" y="3120128"/>
            <a:ext cx="1447799" cy="369332"/>
          </a:xfrm>
          <a:prstGeom prst="rect">
            <a:avLst/>
          </a:prstGeom>
          <a:noFill/>
        </p:spPr>
        <p:txBody>
          <a:bodyPr wrap="square" rtlCol="0">
            <a:spAutoFit/>
          </a:bodyPr>
          <a:lstStyle/>
          <a:p>
            <a:r>
              <a:rPr lang="en-US"/>
              <a:t>query string</a:t>
            </a:r>
          </a:p>
        </p:txBody>
      </p:sp>
    </p:spTree>
    <p:extLst>
      <p:ext uri="{BB962C8B-B14F-4D97-AF65-F5344CB8AC3E}">
        <p14:creationId xmlns:p14="http://schemas.microsoft.com/office/powerpoint/2010/main" val="146688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6" grpId="0"/>
      <p:bldP spid="1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A REST service framework provides a </a:t>
            </a:r>
            <a:r>
              <a:rPr lang="en-US" b="1"/>
              <a:t>controller</a:t>
            </a:r>
            <a:r>
              <a:rPr lang="en-US"/>
              <a:t> for routing HTTP requests to a request handler according to:</a:t>
            </a:r>
          </a:p>
          <a:p>
            <a:r>
              <a:rPr lang="en-US"/>
              <a:t>The HTTP method used (e.g. GET, POST)</a:t>
            </a:r>
          </a:p>
          <a:p>
            <a:r>
              <a:rPr lang="en-US"/>
              <a:t>Supplied path information (e.g /service/listItems)</a:t>
            </a:r>
          </a:p>
          <a:p>
            <a:r>
              <a:rPr lang="en-US"/>
              <a:t>Query, form, and path parameters</a:t>
            </a:r>
          </a:p>
          <a:p>
            <a:r>
              <a:rPr lang="en-US"/>
              <a:t>Headers, cookies, etc.</a:t>
            </a:r>
          </a:p>
        </p:txBody>
      </p:sp>
      <p:sp>
        <p:nvSpPr>
          <p:cNvPr id="2" name="Title 1"/>
          <p:cNvSpPr>
            <a:spLocks noGrp="1"/>
          </p:cNvSpPr>
          <p:nvPr>
            <p:ph type="title"/>
          </p:nvPr>
        </p:nvSpPr>
        <p:spPr/>
        <p:txBody>
          <a:bodyPr/>
          <a:lstStyle/>
          <a:p>
            <a:r>
              <a:rPr lang="en-US"/>
              <a:t>HTTP and REST</a:t>
            </a:r>
          </a:p>
        </p:txBody>
      </p:sp>
    </p:spTree>
    <p:extLst>
      <p:ext uri="{BB962C8B-B14F-4D97-AF65-F5344CB8AC3E}">
        <p14:creationId xmlns:p14="http://schemas.microsoft.com/office/powerpoint/2010/main" val="2240664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REST services in Java web applications can be implemented in several ways:</a:t>
            </a:r>
          </a:p>
          <a:p>
            <a:r>
              <a:rPr lang="en-US" sz="2800"/>
              <a:t>As a plain Java Servlet</a:t>
            </a:r>
          </a:p>
          <a:p>
            <a:pPr lvl="1"/>
            <a:r>
              <a:rPr lang="en-US" sz="2400"/>
              <a:t>Adequate for very simple REST services.</a:t>
            </a:r>
          </a:p>
          <a:p>
            <a:pPr lvl="1"/>
            <a:r>
              <a:rPr lang="en-US" sz="2400"/>
              <a:t>Requires a lot of “boiler plate” code for complex services.</a:t>
            </a:r>
          </a:p>
          <a:p>
            <a:r>
              <a:rPr lang="en-US" sz="2800"/>
              <a:t>Using a REST service framework.</a:t>
            </a:r>
          </a:p>
          <a:p>
            <a:pPr lvl="1"/>
            <a:r>
              <a:rPr lang="en-US" sz="2400"/>
              <a:t>Eliminates the need to write “boilerplate” code.</a:t>
            </a:r>
            <a:endParaRPr lang="en-US"/>
          </a:p>
          <a:p>
            <a:pPr lvl="1"/>
            <a:r>
              <a:rPr lang="en-US" sz="2400"/>
              <a:t>Typically integrates with other technologies, such as Spring.</a:t>
            </a:r>
          </a:p>
          <a:p>
            <a:pPr marL="0" indent="0">
              <a:spcBef>
                <a:spcPts val="1400"/>
              </a:spcBef>
              <a:buNone/>
            </a:pPr>
            <a:r>
              <a:rPr lang="en-US"/>
              <a:t>Java provides the JAX-RS specification for use by providers of REST service frameworks.</a:t>
            </a:r>
          </a:p>
        </p:txBody>
      </p:sp>
      <p:sp>
        <p:nvSpPr>
          <p:cNvPr id="2" name="Title 1"/>
          <p:cNvSpPr>
            <a:spLocks noGrp="1"/>
          </p:cNvSpPr>
          <p:nvPr>
            <p:ph type="title"/>
          </p:nvPr>
        </p:nvSpPr>
        <p:spPr/>
        <p:txBody>
          <a:bodyPr/>
          <a:lstStyle/>
          <a:p>
            <a:r>
              <a:rPr lang="en-US"/>
              <a:t>Producing REST Services</a:t>
            </a:r>
          </a:p>
        </p:txBody>
      </p:sp>
    </p:spTree>
    <p:extLst>
      <p:ext uri="{BB962C8B-B14F-4D97-AF65-F5344CB8AC3E}">
        <p14:creationId xmlns:p14="http://schemas.microsoft.com/office/powerpoint/2010/main" val="78441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dirty="0"/>
              <a:t>Although developers may implement REST web services however they choose, the Java Stack team is best equipped to support the following:</a:t>
            </a:r>
          </a:p>
          <a:p>
            <a:r>
              <a:rPr lang="en-US" dirty="0"/>
              <a:t>Jersey </a:t>
            </a:r>
          </a:p>
          <a:p>
            <a:r>
              <a:rPr lang="en-US" dirty="0"/>
              <a:t>Apache CXF</a:t>
            </a:r>
          </a:p>
          <a:p>
            <a:pPr lvl="1"/>
            <a:r>
              <a:rPr lang="en-US" dirty="0"/>
              <a:t> A JAX-RS web service framework</a:t>
            </a:r>
          </a:p>
          <a:p>
            <a:r>
              <a:rPr lang="en-US" dirty="0"/>
              <a:t>Apache Play Framework</a:t>
            </a:r>
          </a:p>
          <a:p>
            <a:r>
              <a:rPr lang="en-US" dirty="0"/>
              <a:t>Spring MVC</a:t>
            </a:r>
          </a:p>
          <a:p>
            <a:pPr lvl="1"/>
            <a:r>
              <a:rPr lang="en-US" dirty="0"/>
              <a:t>An MVC framework built upon the Spring Platform (does </a:t>
            </a:r>
            <a:r>
              <a:rPr lang="en-US" u="sng" dirty="0"/>
              <a:t>not</a:t>
            </a:r>
            <a:r>
              <a:rPr lang="en-US" dirty="0"/>
              <a:t> implement the JAX-RS specification)</a:t>
            </a:r>
          </a:p>
        </p:txBody>
      </p:sp>
      <p:sp>
        <p:nvSpPr>
          <p:cNvPr id="2" name="Title 1"/>
          <p:cNvSpPr>
            <a:spLocks noGrp="1"/>
          </p:cNvSpPr>
          <p:nvPr>
            <p:ph type="title"/>
          </p:nvPr>
        </p:nvSpPr>
        <p:spPr/>
        <p:txBody>
          <a:bodyPr/>
          <a:lstStyle/>
          <a:p>
            <a:r>
              <a:rPr lang="en-US"/>
              <a:t>REST on the Java Stack</a:t>
            </a:r>
          </a:p>
        </p:txBody>
      </p:sp>
    </p:spTree>
    <p:extLst>
      <p:ext uri="{BB962C8B-B14F-4D97-AF65-F5344CB8AC3E}">
        <p14:creationId xmlns:p14="http://schemas.microsoft.com/office/powerpoint/2010/main" val="1335846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JAX-RS is a Java standard API for REST services:</a:t>
            </a:r>
          </a:p>
          <a:p>
            <a:r>
              <a:rPr lang="en-US" sz="2800"/>
              <a:t>Services are annotation driven</a:t>
            </a:r>
          </a:p>
          <a:p>
            <a:r>
              <a:rPr lang="en-US" sz="2800"/>
              <a:t>Provides support for data binding.</a:t>
            </a:r>
          </a:p>
          <a:p>
            <a:r>
              <a:rPr lang="en-US" sz="2800"/>
              <a:t>Provides advanced APIs for content negotiation.</a:t>
            </a:r>
          </a:p>
          <a:p>
            <a:pPr marL="0" indent="0">
              <a:buNone/>
            </a:pPr>
            <a:r>
              <a:rPr lang="en-US"/>
              <a:t>CXF provides an implementation of JAX-RS:</a:t>
            </a:r>
          </a:p>
          <a:p>
            <a:r>
              <a:rPr lang="en-US" sz="2800"/>
              <a:t>Supports CXF filters, interceptors, and invokers to customize and extend the service.</a:t>
            </a:r>
          </a:p>
          <a:p>
            <a:r>
              <a:rPr lang="en-US" sz="2800"/>
              <a:t>Configurable through Spring.</a:t>
            </a:r>
          </a:p>
          <a:p>
            <a:r>
              <a:rPr lang="en-US" sz="2800"/>
              <a:t>Integrates with security providers.</a:t>
            </a:r>
          </a:p>
          <a:p>
            <a:endParaRPr lang="en-US" sz="2800"/>
          </a:p>
        </p:txBody>
      </p:sp>
      <p:sp>
        <p:nvSpPr>
          <p:cNvPr id="2" name="Title 1"/>
          <p:cNvSpPr>
            <a:spLocks noGrp="1"/>
          </p:cNvSpPr>
          <p:nvPr>
            <p:ph type="title"/>
          </p:nvPr>
        </p:nvSpPr>
        <p:spPr/>
        <p:txBody>
          <a:bodyPr/>
          <a:lstStyle/>
          <a:p>
            <a:r>
              <a:rPr lang="en-US"/>
              <a:t>REST Services with JAX-RS</a:t>
            </a:r>
          </a:p>
        </p:txBody>
      </p:sp>
    </p:spTree>
    <p:extLst>
      <p:ext uri="{BB962C8B-B14F-4D97-AF65-F5344CB8AC3E}">
        <p14:creationId xmlns:p14="http://schemas.microsoft.com/office/powerpoint/2010/main" val="2575450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8DA10-364D-4646-9FA2-1BB6ABBBC756}"/>
              </a:ext>
            </a:extLst>
          </p:cNvPr>
          <p:cNvSpPr>
            <a:spLocks noGrp="1"/>
          </p:cNvSpPr>
          <p:nvPr>
            <p:ph sz="quarter" idx="12"/>
          </p:nvPr>
        </p:nvSpPr>
        <p:spPr>
          <a:xfrm>
            <a:off x="457201" y="1381125"/>
            <a:ext cx="8228012" cy="1285875"/>
          </a:xfrm>
        </p:spPr>
        <p:txBody>
          <a:bodyPr/>
          <a:lstStyle/>
          <a:p>
            <a:r>
              <a:rPr lang="en-US" dirty="0"/>
              <a:t>Java Jersey project tracks the JAX-RS API, which is used to create Restful web services in Java.</a:t>
            </a:r>
          </a:p>
          <a:p>
            <a:endParaRPr lang="en-US" dirty="0"/>
          </a:p>
          <a:p>
            <a:endParaRPr lang="en-IN" dirty="0"/>
          </a:p>
        </p:txBody>
      </p:sp>
      <p:sp>
        <p:nvSpPr>
          <p:cNvPr id="3" name="Title 2">
            <a:extLst>
              <a:ext uri="{FF2B5EF4-FFF2-40B4-BE49-F238E27FC236}">
                <a16:creationId xmlns:a16="http://schemas.microsoft.com/office/drawing/2014/main" id="{BB84A18C-474A-403A-8CFF-03358563B7D1}"/>
              </a:ext>
            </a:extLst>
          </p:cNvPr>
          <p:cNvSpPr>
            <a:spLocks noGrp="1"/>
          </p:cNvSpPr>
          <p:nvPr>
            <p:ph type="title"/>
          </p:nvPr>
        </p:nvSpPr>
        <p:spPr/>
        <p:txBody>
          <a:bodyPr/>
          <a:lstStyle/>
          <a:p>
            <a:r>
              <a:rPr lang="en-IN" dirty="0"/>
              <a:t>Jersey Framework </a:t>
            </a:r>
          </a:p>
        </p:txBody>
      </p:sp>
      <p:sp>
        <p:nvSpPr>
          <p:cNvPr id="4" name="AutoShape 2" descr="jersey java, jersey tutorial, JAX-RS tutorial">
            <a:extLst>
              <a:ext uri="{FF2B5EF4-FFF2-40B4-BE49-F238E27FC236}">
                <a16:creationId xmlns:a16="http://schemas.microsoft.com/office/drawing/2014/main" id="{80B05892-03C2-447C-A077-8C019C661A2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a:extLst>
              <a:ext uri="{FF2B5EF4-FFF2-40B4-BE49-F238E27FC236}">
                <a16:creationId xmlns:a16="http://schemas.microsoft.com/office/drawing/2014/main" id="{FB024316-50E5-4807-98BE-6FCEE4B1E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237" y="2952750"/>
            <a:ext cx="40481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00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0" indent="0">
              <a:buNone/>
            </a:pPr>
            <a:r>
              <a:rPr lang="en-US" sz="2600" dirty="0"/>
              <a:t>At the end of this presentation, the participant will be able to:</a:t>
            </a:r>
          </a:p>
          <a:p>
            <a:r>
              <a:rPr lang="en-US" sz="2400" dirty="0"/>
              <a:t>Understand the basics of the HTTP protocol.</a:t>
            </a:r>
          </a:p>
          <a:p>
            <a:r>
              <a:rPr lang="en-US" sz="2400" dirty="0"/>
              <a:t>Understand how REST web services  fit onto the HTTP protocol.</a:t>
            </a:r>
          </a:p>
          <a:p>
            <a:r>
              <a:rPr lang="en-US" sz="2400" dirty="0"/>
              <a:t>Understand how the JAX-RS APIs and annotations can be used to develop REST web services.</a:t>
            </a:r>
          </a:p>
          <a:p>
            <a:r>
              <a:rPr lang="en-US" sz="2400" dirty="0"/>
              <a:t>Understand how CXF can be configured with Spring to produce JAX-RS web services in a web application.</a:t>
            </a:r>
          </a:p>
          <a:p>
            <a:r>
              <a:rPr lang="en-US" sz="2400" dirty="0"/>
              <a:t>Understand how JAX-RS differs and compares to Spring MVC</a:t>
            </a:r>
          </a:p>
          <a:p>
            <a:r>
              <a:rPr lang="en-US" sz="2400" dirty="0"/>
              <a:t>Understand how to negotiate content in a JAX-RS service.</a:t>
            </a:r>
          </a:p>
          <a:p>
            <a:r>
              <a:rPr lang="en-US" sz="2400" dirty="0"/>
              <a:t>Understand how to handle responses and exceptions in a JAX-RS service.</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26467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B4E5D-0BFD-49C7-A638-1D834552BD6A}"/>
              </a:ext>
            </a:extLst>
          </p:cNvPr>
          <p:cNvSpPr>
            <a:spLocks noGrp="1"/>
          </p:cNvSpPr>
          <p:nvPr>
            <p:ph type="title"/>
          </p:nvPr>
        </p:nvSpPr>
        <p:spPr/>
        <p:txBody>
          <a:bodyPr/>
          <a:lstStyle/>
          <a:p>
            <a:r>
              <a:rPr lang="en-IN" dirty="0"/>
              <a:t>Jersey Framework</a:t>
            </a:r>
          </a:p>
        </p:txBody>
      </p:sp>
      <p:pic>
        <p:nvPicPr>
          <p:cNvPr id="1026" name="Picture 2" descr="Architecture diagram">
            <a:extLst>
              <a:ext uri="{FF2B5EF4-FFF2-40B4-BE49-F238E27FC236}">
                <a16:creationId xmlns:a16="http://schemas.microsoft.com/office/drawing/2014/main" id="{6B57DC88-9675-402F-A430-76809A35A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2025977"/>
            <a:ext cx="823796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50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B3EC9-CBAD-49EA-BBFB-62529162B8A2}"/>
              </a:ext>
            </a:extLst>
          </p:cNvPr>
          <p:cNvSpPr>
            <a:spLocks noGrp="1"/>
          </p:cNvSpPr>
          <p:nvPr>
            <p:ph sz="quarter" idx="12"/>
          </p:nvPr>
        </p:nvSpPr>
        <p:spPr/>
        <p:txBody>
          <a:bodyPr/>
          <a:lstStyle/>
          <a:p>
            <a:r>
              <a:rPr lang="en-US" dirty="0"/>
              <a:t>Java API for RESTful Web Services (JAX-RS), is a set if APIs to developer REST service. JAX-RS is part of the Java EE6, and make developers to develop REST web application easily.</a:t>
            </a:r>
          </a:p>
          <a:p>
            <a:r>
              <a:rPr lang="en-US" dirty="0"/>
              <a:t>Jersey is the open source, production quality, JAX-RS (JSR 311) Reference Implementation for building RESTful Web services.</a:t>
            </a:r>
          </a:p>
          <a:p>
            <a:r>
              <a:rPr lang="en-US" dirty="0"/>
              <a:t> But, it is also more than the Reference Implementation. Jersey provides an API so that developers may extend Jersey to suit their needs</a:t>
            </a:r>
            <a:endParaRPr lang="en-IN" dirty="0"/>
          </a:p>
        </p:txBody>
      </p:sp>
      <p:sp>
        <p:nvSpPr>
          <p:cNvPr id="3" name="Title 2">
            <a:extLst>
              <a:ext uri="{FF2B5EF4-FFF2-40B4-BE49-F238E27FC236}">
                <a16:creationId xmlns:a16="http://schemas.microsoft.com/office/drawing/2014/main" id="{8D5A27AA-6832-45B1-8015-F9367D3DD194}"/>
              </a:ext>
            </a:extLst>
          </p:cNvPr>
          <p:cNvSpPr>
            <a:spLocks noGrp="1"/>
          </p:cNvSpPr>
          <p:nvPr>
            <p:ph type="title"/>
          </p:nvPr>
        </p:nvSpPr>
        <p:spPr/>
        <p:txBody>
          <a:bodyPr/>
          <a:lstStyle/>
          <a:p>
            <a:r>
              <a:rPr lang="en-IN" dirty="0"/>
              <a:t>Jersey Framework</a:t>
            </a:r>
          </a:p>
        </p:txBody>
      </p:sp>
    </p:spTree>
    <p:extLst>
      <p:ext uri="{BB962C8B-B14F-4D97-AF65-F5344CB8AC3E}">
        <p14:creationId xmlns:p14="http://schemas.microsoft.com/office/powerpoint/2010/main" val="3229149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B3EC9-CBAD-49EA-BBFB-62529162B8A2}"/>
              </a:ext>
            </a:extLst>
          </p:cNvPr>
          <p:cNvSpPr>
            <a:spLocks noGrp="1"/>
          </p:cNvSpPr>
          <p:nvPr>
            <p:ph sz="quarter" idx="12"/>
          </p:nvPr>
        </p:nvSpPr>
        <p:spPr/>
        <p:txBody>
          <a:bodyPr>
            <a:normAutofit fontScale="85000" lnSpcReduction="10000"/>
          </a:bodyPr>
          <a:lstStyle/>
          <a:p>
            <a:r>
              <a:rPr lang="en-US" dirty="0"/>
              <a:t>Jersey has four components.</a:t>
            </a:r>
          </a:p>
          <a:p>
            <a:r>
              <a:rPr lang="en-US" dirty="0"/>
              <a:t>Core Server:- It is used for building RESTful web services. The components consist of jersey-core, jersey-server and jsr311-api.</a:t>
            </a:r>
          </a:p>
          <a:p>
            <a:r>
              <a:rPr lang="en-US" dirty="0"/>
              <a:t>Core Client:-  For interaction with web services we need a client to communicate between web services. The components consist of jersey-client.</a:t>
            </a:r>
          </a:p>
          <a:p>
            <a:r>
              <a:rPr lang="en-US" dirty="0"/>
              <a:t>JAXB support:- Jersey provides support for JAXB. It makes XML to object conversion easy. The component which performs this support is jersey-server.</a:t>
            </a:r>
          </a:p>
          <a:p>
            <a:r>
              <a:rPr lang="en-US" dirty="0"/>
              <a:t>JSON support:-  Jersey provides support for JAXB. It makes JSON to object conversion easy. The component which performs this support is jersey-server.</a:t>
            </a:r>
          </a:p>
          <a:p>
            <a:r>
              <a:rPr lang="en-US" dirty="0"/>
              <a:t>Easy integration with Spring and </a:t>
            </a:r>
            <a:r>
              <a:rPr lang="en-US" dirty="0" err="1"/>
              <a:t>Guice</a:t>
            </a:r>
            <a:r>
              <a:rPr lang="en-US" dirty="0"/>
              <a:t> framework.</a:t>
            </a:r>
            <a:endParaRPr lang="en-IN" dirty="0"/>
          </a:p>
        </p:txBody>
      </p:sp>
      <p:sp>
        <p:nvSpPr>
          <p:cNvPr id="3" name="Title 2">
            <a:extLst>
              <a:ext uri="{FF2B5EF4-FFF2-40B4-BE49-F238E27FC236}">
                <a16:creationId xmlns:a16="http://schemas.microsoft.com/office/drawing/2014/main" id="{8D5A27AA-6832-45B1-8015-F9367D3DD194}"/>
              </a:ext>
            </a:extLst>
          </p:cNvPr>
          <p:cNvSpPr>
            <a:spLocks noGrp="1"/>
          </p:cNvSpPr>
          <p:nvPr>
            <p:ph type="title"/>
          </p:nvPr>
        </p:nvSpPr>
        <p:spPr/>
        <p:txBody>
          <a:bodyPr/>
          <a:lstStyle/>
          <a:p>
            <a:r>
              <a:rPr lang="en-IN" dirty="0"/>
              <a:t>Components of Jersey</a:t>
            </a:r>
          </a:p>
        </p:txBody>
      </p:sp>
    </p:spTree>
    <p:extLst>
      <p:ext uri="{BB962C8B-B14F-4D97-AF65-F5344CB8AC3E}">
        <p14:creationId xmlns:p14="http://schemas.microsoft.com/office/powerpoint/2010/main" val="51342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E65D5A-FE6C-4EF2-8B24-59C0B4409E43}"/>
              </a:ext>
            </a:extLst>
          </p:cNvPr>
          <p:cNvSpPr>
            <a:spLocks noGrp="1"/>
          </p:cNvSpPr>
          <p:nvPr>
            <p:ph sz="quarter" idx="12"/>
          </p:nvPr>
        </p:nvSpPr>
        <p:spPr/>
        <p:txBody>
          <a:bodyPr/>
          <a:lstStyle/>
          <a:p>
            <a:r>
              <a:rPr lang="en-IN" dirty="0"/>
              <a:t>Eclipse Oxygen.2 Release (4.7.2)</a:t>
            </a:r>
          </a:p>
          <a:p>
            <a:r>
              <a:rPr lang="en-IN" dirty="0"/>
              <a:t>Java – version 9.0.4</a:t>
            </a:r>
          </a:p>
          <a:p>
            <a:r>
              <a:rPr lang="en-IN" dirty="0"/>
              <a:t>Gradle – 4.6 /Maven 3.x</a:t>
            </a:r>
          </a:p>
          <a:p>
            <a:r>
              <a:rPr lang="en-IN" dirty="0"/>
              <a:t>JAX-RS 2.1</a:t>
            </a:r>
          </a:p>
          <a:p>
            <a:r>
              <a:rPr lang="en-IN" dirty="0"/>
              <a:t>Jersey-2.26</a:t>
            </a:r>
          </a:p>
          <a:p>
            <a:r>
              <a:rPr lang="en-IN" dirty="0"/>
              <a:t>Tomcat 9.0</a:t>
            </a:r>
          </a:p>
        </p:txBody>
      </p:sp>
      <p:sp>
        <p:nvSpPr>
          <p:cNvPr id="3" name="Title 2">
            <a:extLst>
              <a:ext uri="{FF2B5EF4-FFF2-40B4-BE49-F238E27FC236}">
                <a16:creationId xmlns:a16="http://schemas.microsoft.com/office/drawing/2014/main" id="{C2576915-FF6B-4207-81CD-8253FE3D150B}"/>
              </a:ext>
            </a:extLst>
          </p:cNvPr>
          <p:cNvSpPr>
            <a:spLocks noGrp="1"/>
          </p:cNvSpPr>
          <p:nvPr>
            <p:ph type="title"/>
          </p:nvPr>
        </p:nvSpPr>
        <p:spPr/>
        <p:txBody>
          <a:bodyPr/>
          <a:lstStyle/>
          <a:p>
            <a:r>
              <a:rPr lang="en-IN" dirty="0"/>
              <a:t>Tools and Technologies</a:t>
            </a:r>
          </a:p>
        </p:txBody>
      </p:sp>
    </p:spTree>
    <p:extLst>
      <p:ext uri="{BB962C8B-B14F-4D97-AF65-F5344CB8AC3E}">
        <p14:creationId xmlns:p14="http://schemas.microsoft.com/office/powerpoint/2010/main" val="201384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610C5-8B73-4F4D-AB4C-F3E5DEEAB427}"/>
              </a:ext>
            </a:extLst>
          </p:cNvPr>
          <p:cNvSpPr>
            <a:spLocks noGrp="1"/>
          </p:cNvSpPr>
          <p:nvPr>
            <p:ph sz="quarter" idx="12"/>
          </p:nvPr>
        </p:nvSpPr>
        <p:spPr/>
        <p:txBody>
          <a:bodyPr/>
          <a:lstStyle/>
          <a:p>
            <a:r>
              <a:rPr lang="en-IN" dirty="0"/>
              <a:t>Create Maven Web Application Project</a:t>
            </a:r>
          </a:p>
          <a:p>
            <a:r>
              <a:rPr lang="en-IN" dirty="0"/>
              <a:t>Project Packaging Structure</a:t>
            </a:r>
          </a:p>
          <a:p>
            <a:r>
              <a:rPr lang="en-IN" dirty="0"/>
              <a:t>Update Jersey Dependencies in a </a:t>
            </a:r>
            <a:r>
              <a:rPr lang="en-IN" dirty="0" err="1"/>
              <a:t>Pom.Xml</a:t>
            </a:r>
            <a:r>
              <a:rPr lang="en-IN" dirty="0"/>
              <a:t> File</a:t>
            </a:r>
          </a:p>
          <a:p>
            <a:r>
              <a:rPr lang="en-IN" dirty="0"/>
              <a:t>Create Resource - HelloWorldResource.java</a:t>
            </a:r>
          </a:p>
          <a:p>
            <a:r>
              <a:rPr lang="en-IN" dirty="0"/>
              <a:t>Descriptor-Less Deployment Configuration</a:t>
            </a:r>
          </a:p>
          <a:p>
            <a:r>
              <a:rPr lang="en-IN" dirty="0"/>
              <a:t>Build and Deployment</a:t>
            </a:r>
          </a:p>
        </p:txBody>
      </p:sp>
      <p:sp>
        <p:nvSpPr>
          <p:cNvPr id="3" name="Title 2">
            <a:extLst>
              <a:ext uri="{FF2B5EF4-FFF2-40B4-BE49-F238E27FC236}">
                <a16:creationId xmlns:a16="http://schemas.microsoft.com/office/drawing/2014/main" id="{A97BCD2A-6C57-4BFF-8A75-9BE4851F029B}"/>
              </a:ext>
            </a:extLst>
          </p:cNvPr>
          <p:cNvSpPr>
            <a:spLocks noGrp="1"/>
          </p:cNvSpPr>
          <p:nvPr>
            <p:ph type="title"/>
          </p:nvPr>
        </p:nvSpPr>
        <p:spPr/>
        <p:txBody>
          <a:bodyPr/>
          <a:lstStyle/>
          <a:p>
            <a:r>
              <a:rPr lang="en-IN" dirty="0"/>
              <a:t>Development Steps</a:t>
            </a:r>
          </a:p>
        </p:txBody>
      </p:sp>
    </p:spTree>
    <p:extLst>
      <p:ext uri="{BB962C8B-B14F-4D97-AF65-F5344CB8AC3E}">
        <p14:creationId xmlns:p14="http://schemas.microsoft.com/office/powerpoint/2010/main" val="193044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a:t>JAX-RS Annotations customize many parts of the REST service:</a:t>
            </a:r>
          </a:p>
          <a:p>
            <a:r>
              <a:rPr lang="en-US" sz="2800"/>
              <a:t>They identify the HTTP method for accessing a resource.</a:t>
            </a:r>
          </a:p>
          <a:p>
            <a:r>
              <a:rPr lang="en-US" sz="2800"/>
              <a:t>They identify the relative path for accessing a resource.</a:t>
            </a:r>
          </a:p>
          <a:p>
            <a:r>
              <a:rPr lang="en-US" sz="2800"/>
              <a:t>They identify how query and form parameters, headers, cookies and other pieces of the HTTP request message map to Java parameters and fields.</a:t>
            </a:r>
          </a:p>
          <a:p>
            <a:r>
              <a:rPr lang="en-US" sz="2800"/>
              <a:t>They identify the available content types that can be consumed or produced for a resource.</a:t>
            </a:r>
          </a:p>
        </p:txBody>
      </p:sp>
      <p:sp>
        <p:nvSpPr>
          <p:cNvPr id="2" name="Title 1"/>
          <p:cNvSpPr>
            <a:spLocks noGrp="1"/>
          </p:cNvSpPr>
          <p:nvPr>
            <p:ph type="title"/>
          </p:nvPr>
        </p:nvSpPr>
        <p:spPr/>
        <p:txBody>
          <a:bodyPr/>
          <a:lstStyle/>
          <a:p>
            <a:r>
              <a:rPr lang="en-US"/>
              <a:t>JAX-RS Annotations</a:t>
            </a:r>
          </a:p>
        </p:txBody>
      </p:sp>
    </p:spTree>
    <p:extLst>
      <p:ext uri="{BB962C8B-B14F-4D97-AF65-F5344CB8AC3E}">
        <p14:creationId xmlns:p14="http://schemas.microsoft.com/office/powerpoint/2010/main" val="2719932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AF5CC-4691-4002-80DF-2479319E04CB}"/>
              </a:ext>
            </a:extLst>
          </p:cNvPr>
          <p:cNvSpPr>
            <a:spLocks noGrp="1"/>
          </p:cNvSpPr>
          <p:nvPr>
            <p:ph sz="quarter" idx="12"/>
          </p:nvPr>
        </p:nvSpPr>
        <p:spPr/>
        <p:txBody>
          <a:bodyPr/>
          <a:lstStyle/>
          <a:p>
            <a:r>
              <a:rPr lang="en-US" dirty="0"/>
              <a:t>Root Resources</a:t>
            </a:r>
          </a:p>
          <a:p>
            <a:r>
              <a:rPr lang="en-US" dirty="0"/>
              <a:t>Useful JAX-RS annotations</a:t>
            </a:r>
          </a:p>
          <a:p>
            <a:r>
              <a:rPr lang="en-US" dirty="0"/>
              <a:t>Sub-resources</a:t>
            </a:r>
          </a:p>
          <a:p>
            <a:r>
              <a:rPr lang="en-US" dirty="0"/>
              <a:t>Sub-resource locators</a:t>
            </a:r>
          </a:p>
          <a:p>
            <a:r>
              <a:rPr lang="en-US" dirty="0"/>
              <a:t>HTTP methods</a:t>
            </a:r>
            <a:endParaRPr lang="en-IN" dirty="0"/>
          </a:p>
        </p:txBody>
      </p:sp>
      <p:sp>
        <p:nvSpPr>
          <p:cNvPr id="3" name="Title 2">
            <a:extLst>
              <a:ext uri="{FF2B5EF4-FFF2-40B4-BE49-F238E27FC236}">
                <a16:creationId xmlns:a16="http://schemas.microsoft.com/office/drawing/2014/main" id="{C9E43D96-D340-423F-BB60-95DB5EB1E466}"/>
              </a:ext>
            </a:extLst>
          </p:cNvPr>
          <p:cNvSpPr>
            <a:spLocks noGrp="1"/>
          </p:cNvSpPr>
          <p:nvPr>
            <p:ph type="title"/>
          </p:nvPr>
        </p:nvSpPr>
        <p:spPr/>
        <p:txBody>
          <a:bodyPr/>
          <a:lstStyle/>
          <a:p>
            <a:r>
              <a:rPr lang="en-IN" dirty="0"/>
              <a:t>JAX-RS Concepts</a:t>
            </a:r>
          </a:p>
        </p:txBody>
      </p:sp>
    </p:spTree>
    <p:extLst>
      <p:ext uri="{BB962C8B-B14F-4D97-AF65-F5344CB8AC3E}">
        <p14:creationId xmlns:p14="http://schemas.microsoft.com/office/powerpoint/2010/main" val="13198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BB70F-908B-4952-A3BA-1D6A3BA443F0}"/>
              </a:ext>
            </a:extLst>
          </p:cNvPr>
          <p:cNvSpPr>
            <a:spLocks noGrp="1"/>
          </p:cNvSpPr>
          <p:nvPr>
            <p:ph sz="quarter" idx="12"/>
          </p:nvPr>
        </p:nvSpPr>
        <p:spPr/>
        <p:txBody>
          <a:bodyPr/>
          <a:lstStyle/>
          <a:p>
            <a:r>
              <a:rPr lang="en-US" dirty="0"/>
              <a:t>Root resource classes are POJOs (Plain Old Java Objects) that are annotated with @Path have at least one method annotated with @Path or a resource method designator annotation such as @GET, @PUT, @POST, @DELETE.</a:t>
            </a:r>
          </a:p>
          <a:p>
            <a:r>
              <a:rPr lang="en-US" dirty="0"/>
              <a:t>Resource methods are methods of a resource class annotated with a resource method designator (resource method designator annotation such as @GET, @PUT, @POST, @DELETE).</a:t>
            </a:r>
            <a:endParaRPr lang="en-IN" dirty="0"/>
          </a:p>
        </p:txBody>
      </p:sp>
      <p:sp>
        <p:nvSpPr>
          <p:cNvPr id="3" name="Title 2">
            <a:extLst>
              <a:ext uri="{FF2B5EF4-FFF2-40B4-BE49-F238E27FC236}">
                <a16:creationId xmlns:a16="http://schemas.microsoft.com/office/drawing/2014/main" id="{76E2EFD7-374E-4203-BFC0-BA47EB28D472}"/>
              </a:ext>
            </a:extLst>
          </p:cNvPr>
          <p:cNvSpPr>
            <a:spLocks noGrp="1"/>
          </p:cNvSpPr>
          <p:nvPr>
            <p:ph type="title"/>
          </p:nvPr>
        </p:nvSpPr>
        <p:spPr/>
        <p:txBody>
          <a:bodyPr/>
          <a:lstStyle/>
          <a:p>
            <a:r>
              <a:rPr lang="en-IN" dirty="0"/>
              <a:t>Root Resource</a:t>
            </a:r>
          </a:p>
        </p:txBody>
      </p:sp>
    </p:spTree>
    <p:extLst>
      <p:ext uri="{BB962C8B-B14F-4D97-AF65-F5344CB8AC3E}">
        <p14:creationId xmlns:p14="http://schemas.microsoft.com/office/powerpoint/2010/main" val="375741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798BB8-9349-46DD-A0D3-CEB51CCA5E33}"/>
              </a:ext>
            </a:extLst>
          </p:cNvPr>
          <p:cNvSpPr>
            <a:spLocks noGrp="1"/>
          </p:cNvSpPr>
          <p:nvPr>
            <p:ph sz="quarter" idx="12"/>
          </p:nvPr>
        </p:nvSpPr>
        <p:spPr/>
        <p:txBody>
          <a:bodyPr>
            <a:normAutofit fontScale="92500" lnSpcReduction="20000"/>
          </a:bodyPr>
          <a:lstStyle/>
          <a:p>
            <a:r>
              <a:rPr lang="en-US" dirty="0"/>
              <a:t>The @Path annotation's value is a relative URI path.</a:t>
            </a:r>
          </a:p>
          <a:p>
            <a:r>
              <a:rPr lang="en-US" dirty="0"/>
              <a:t>In the example above, the Java class will be hosted at the URI path /</a:t>
            </a:r>
            <a:r>
              <a:rPr lang="en-US" dirty="0" err="1"/>
              <a:t>helloworld</a:t>
            </a:r>
            <a:r>
              <a:rPr lang="en-US" dirty="0"/>
              <a:t>.</a:t>
            </a:r>
          </a:p>
          <a:p>
            <a:r>
              <a:rPr lang="en-US" dirty="0"/>
              <a:t>This is an extremely simple use of the @Path annotation. </a:t>
            </a:r>
          </a:p>
          <a:p>
            <a:r>
              <a:rPr lang="en-US" dirty="0"/>
              <a:t>What makes JAX-RS so useful is that you can embed variables in the URIs.</a:t>
            </a:r>
          </a:p>
          <a:p>
            <a:r>
              <a:rPr lang="en-US" dirty="0"/>
              <a:t>URI path templates are URIs with variables embedded within the URI syntax. </a:t>
            </a:r>
          </a:p>
          <a:p>
            <a:r>
              <a:rPr lang="en-US" dirty="0"/>
              <a:t>These variables are substituted at runtime in order for a resource to respond to a request based on the substituted URI. </a:t>
            </a:r>
          </a:p>
          <a:p>
            <a:r>
              <a:rPr lang="en-US" dirty="0"/>
              <a:t>Variables are denoted by curly braces. For example, look at the following @Path annotation:</a:t>
            </a:r>
            <a:endParaRPr lang="en-IN" dirty="0"/>
          </a:p>
        </p:txBody>
      </p:sp>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spTree>
    <p:extLst>
      <p:ext uri="{BB962C8B-B14F-4D97-AF65-F5344CB8AC3E}">
        <p14:creationId xmlns:p14="http://schemas.microsoft.com/office/powerpoint/2010/main" val="276654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pic>
        <p:nvPicPr>
          <p:cNvPr id="5" name="Picture 4">
            <a:extLst>
              <a:ext uri="{FF2B5EF4-FFF2-40B4-BE49-F238E27FC236}">
                <a16:creationId xmlns:a16="http://schemas.microsoft.com/office/drawing/2014/main" id="{36DFA754-AF21-4263-8C29-B0CBDD7C714A}"/>
              </a:ext>
            </a:extLst>
          </p:cNvPr>
          <p:cNvPicPr>
            <a:picLocks noChangeAspect="1"/>
          </p:cNvPicPr>
          <p:nvPr/>
        </p:nvPicPr>
        <p:blipFill rotWithShape="1">
          <a:blip r:embed="rId2"/>
          <a:srcRect l="5833" t="36666" r="35834" b="23333"/>
          <a:stretch/>
        </p:blipFill>
        <p:spPr>
          <a:xfrm>
            <a:off x="152400" y="1371600"/>
            <a:ext cx="8890000" cy="3429000"/>
          </a:xfrm>
          <a:prstGeom prst="rect">
            <a:avLst/>
          </a:prstGeom>
        </p:spPr>
      </p:pic>
    </p:spTree>
    <p:extLst>
      <p:ext uri="{BB962C8B-B14F-4D97-AF65-F5344CB8AC3E}">
        <p14:creationId xmlns:p14="http://schemas.microsoft.com/office/powerpoint/2010/main" val="418113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sz="2600" dirty="0"/>
              <a:t>1. Getting Started</a:t>
            </a:r>
          </a:p>
          <a:p>
            <a:pPr lvl="1"/>
            <a:r>
              <a:rPr lang="en-US" dirty="0"/>
              <a:t>Jersey Rest Hello World Example</a:t>
            </a:r>
          </a:p>
          <a:p>
            <a:r>
              <a:rPr lang="en-US" sz="2600" dirty="0"/>
              <a:t>2. JAX-RS Application, Resources, and Sub-Resources</a:t>
            </a:r>
          </a:p>
          <a:p>
            <a:pPr lvl="1"/>
            <a:r>
              <a:rPr lang="en-US" dirty="0"/>
              <a:t>Guide to Core JAX-RS Concepts</a:t>
            </a:r>
          </a:p>
          <a:p>
            <a:r>
              <a:rPr lang="en-US" sz="2600" dirty="0"/>
              <a:t>3. JAX-RS Annotations</a:t>
            </a:r>
          </a:p>
          <a:p>
            <a:pPr lvl="1"/>
            <a:r>
              <a:rPr lang="en-US" dirty="0"/>
              <a:t>Guide to Standard JAX-RS Annotations</a:t>
            </a:r>
          </a:p>
          <a:p>
            <a:pPr lvl="1"/>
            <a:r>
              <a:rPr lang="en-US" dirty="0"/>
              <a:t>JAX-RS Parameter Annotations</a:t>
            </a:r>
          </a:p>
          <a:p>
            <a:pPr lvl="1"/>
            <a:r>
              <a:rPr lang="en-US" dirty="0"/>
              <a:t>JAX-RS @Context Annotation with Examples</a:t>
            </a:r>
          </a:p>
          <a:p>
            <a:r>
              <a:rPr lang="en-US" sz="2600" dirty="0"/>
              <a:t>4. Client API</a:t>
            </a:r>
          </a:p>
          <a:p>
            <a:pPr lvl="1"/>
            <a:r>
              <a:rPr lang="en-US" dirty="0"/>
              <a:t>Overview of Jersey JAX-RS Client API</a:t>
            </a:r>
          </a:p>
          <a:p>
            <a:pPr lvl="1"/>
            <a:r>
              <a:rPr lang="en-US" dirty="0"/>
              <a:t>Jersey JAX-RS Client for CRUD Restful Web Services</a:t>
            </a:r>
          </a:p>
          <a:p>
            <a:pPr lvl="1"/>
            <a:r>
              <a:rPr lang="en-US" dirty="0"/>
              <a:t>Jersey JAX-RS Client API Examples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33431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90996-2310-4A0A-A6F5-9B10DE3743B3}"/>
              </a:ext>
            </a:extLst>
          </p:cNvPr>
          <p:cNvSpPr>
            <a:spLocks noGrp="1"/>
          </p:cNvSpPr>
          <p:nvPr>
            <p:ph type="title"/>
          </p:nvPr>
        </p:nvSpPr>
        <p:spPr/>
        <p:txBody>
          <a:bodyPr/>
          <a:lstStyle/>
          <a:p>
            <a:r>
              <a:rPr lang="en-IN" dirty="0"/>
              <a:t>The @Path Annotation</a:t>
            </a:r>
          </a:p>
        </p:txBody>
      </p:sp>
      <p:pic>
        <p:nvPicPr>
          <p:cNvPr id="4" name="Picture 3">
            <a:extLst>
              <a:ext uri="{FF2B5EF4-FFF2-40B4-BE49-F238E27FC236}">
                <a16:creationId xmlns:a16="http://schemas.microsoft.com/office/drawing/2014/main" id="{AE2FE9A7-F1C9-40FA-8B53-04D3760EE3A7}"/>
              </a:ext>
            </a:extLst>
          </p:cNvPr>
          <p:cNvPicPr>
            <a:picLocks noChangeAspect="1"/>
          </p:cNvPicPr>
          <p:nvPr/>
        </p:nvPicPr>
        <p:blipFill rotWithShape="1">
          <a:blip r:embed="rId2"/>
          <a:srcRect l="7500" t="20371" r="39167" b="12963"/>
          <a:stretch/>
        </p:blipFill>
        <p:spPr>
          <a:xfrm>
            <a:off x="453964" y="1295400"/>
            <a:ext cx="7851836" cy="5268397"/>
          </a:xfrm>
          <a:prstGeom prst="rect">
            <a:avLst/>
          </a:prstGeom>
        </p:spPr>
      </p:pic>
    </p:spTree>
    <p:extLst>
      <p:ext uri="{BB962C8B-B14F-4D97-AF65-F5344CB8AC3E}">
        <p14:creationId xmlns:p14="http://schemas.microsoft.com/office/powerpoint/2010/main" val="315188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E54639-140C-434A-BA30-4DCE56E56CAF}"/>
              </a:ext>
            </a:extLst>
          </p:cNvPr>
          <p:cNvSpPr>
            <a:spLocks noGrp="1"/>
          </p:cNvSpPr>
          <p:nvPr>
            <p:ph type="title"/>
          </p:nvPr>
        </p:nvSpPr>
        <p:spPr/>
        <p:txBody>
          <a:bodyPr/>
          <a:lstStyle/>
          <a:p>
            <a:r>
              <a:rPr lang="en-IN" dirty="0"/>
              <a:t>@GET</a:t>
            </a:r>
          </a:p>
        </p:txBody>
      </p:sp>
      <p:pic>
        <p:nvPicPr>
          <p:cNvPr id="5" name="Picture 4">
            <a:extLst>
              <a:ext uri="{FF2B5EF4-FFF2-40B4-BE49-F238E27FC236}">
                <a16:creationId xmlns:a16="http://schemas.microsoft.com/office/drawing/2014/main" id="{F3935A24-BB80-4394-95AF-8130E70A8C2C}"/>
              </a:ext>
            </a:extLst>
          </p:cNvPr>
          <p:cNvPicPr>
            <a:picLocks noChangeAspect="1"/>
          </p:cNvPicPr>
          <p:nvPr/>
        </p:nvPicPr>
        <p:blipFill rotWithShape="1">
          <a:blip r:embed="rId2"/>
          <a:srcRect l="7500" t="19260" r="36667" b="25926"/>
          <a:stretch/>
        </p:blipFill>
        <p:spPr>
          <a:xfrm>
            <a:off x="381000" y="1600200"/>
            <a:ext cx="8576008" cy="4495800"/>
          </a:xfrm>
          <a:prstGeom prst="rect">
            <a:avLst/>
          </a:prstGeom>
        </p:spPr>
      </p:pic>
    </p:spTree>
    <p:extLst>
      <p:ext uri="{BB962C8B-B14F-4D97-AF65-F5344CB8AC3E}">
        <p14:creationId xmlns:p14="http://schemas.microsoft.com/office/powerpoint/2010/main" val="4515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1C978-6EE5-42D3-83CB-BF0CC07454F7}"/>
              </a:ext>
            </a:extLst>
          </p:cNvPr>
          <p:cNvSpPr>
            <a:spLocks noGrp="1"/>
          </p:cNvSpPr>
          <p:nvPr>
            <p:ph type="title"/>
          </p:nvPr>
        </p:nvSpPr>
        <p:spPr/>
        <p:txBody>
          <a:bodyPr/>
          <a:lstStyle/>
          <a:p>
            <a:r>
              <a:rPr lang="en-IN" dirty="0"/>
              <a:t>@POST</a:t>
            </a:r>
          </a:p>
        </p:txBody>
      </p:sp>
      <p:pic>
        <p:nvPicPr>
          <p:cNvPr id="5" name="Picture 4">
            <a:extLst>
              <a:ext uri="{FF2B5EF4-FFF2-40B4-BE49-F238E27FC236}">
                <a16:creationId xmlns:a16="http://schemas.microsoft.com/office/drawing/2014/main" id="{CBD9B843-51F4-4887-8F74-7CE1FAB2C186}"/>
              </a:ext>
            </a:extLst>
          </p:cNvPr>
          <p:cNvPicPr>
            <a:picLocks noChangeAspect="1"/>
          </p:cNvPicPr>
          <p:nvPr/>
        </p:nvPicPr>
        <p:blipFill rotWithShape="1">
          <a:blip r:embed="rId2"/>
          <a:srcRect l="7500" t="36667" r="39167" b="18888"/>
          <a:stretch/>
        </p:blipFill>
        <p:spPr>
          <a:xfrm>
            <a:off x="203200" y="1447800"/>
            <a:ext cx="8940800" cy="4191000"/>
          </a:xfrm>
          <a:prstGeom prst="rect">
            <a:avLst/>
          </a:prstGeom>
        </p:spPr>
      </p:pic>
    </p:spTree>
    <p:extLst>
      <p:ext uri="{BB962C8B-B14F-4D97-AF65-F5344CB8AC3E}">
        <p14:creationId xmlns:p14="http://schemas.microsoft.com/office/powerpoint/2010/main" val="2877888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1C978-6EE5-42D3-83CB-BF0CC07454F7}"/>
              </a:ext>
            </a:extLst>
          </p:cNvPr>
          <p:cNvSpPr>
            <a:spLocks noGrp="1"/>
          </p:cNvSpPr>
          <p:nvPr>
            <p:ph type="title"/>
          </p:nvPr>
        </p:nvSpPr>
        <p:spPr/>
        <p:txBody>
          <a:bodyPr/>
          <a:lstStyle/>
          <a:p>
            <a:r>
              <a:rPr lang="en-IN" dirty="0"/>
              <a:t>@PUT</a:t>
            </a:r>
          </a:p>
        </p:txBody>
      </p:sp>
      <p:pic>
        <p:nvPicPr>
          <p:cNvPr id="4" name="Picture 3">
            <a:extLst>
              <a:ext uri="{FF2B5EF4-FFF2-40B4-BE49-F238E27FC236}">
                <a16:creationId xmlns:a16="http://schemas.microsoft.com/office/drawing/2014/main" id="{150A6A85-4F94-4F38-A0B2-F15AB0A53EF6}"/>
              </a:ext>
            </a:extLst>
          </p:cNvPr>
          <p:cNvPicPr>
            <a:picLocks noChangeAspect="1"/>
          </p:cNvPicPr>
          <p:nvPr/>
        </p:nvPicPr>
        <p:blipFill rotWithShape="1">
          <a:blip r:embed="rId2"/>
          <a:srcRect l="6666" t="23333" r="39167" b="35185"/>
          <a:stretch/>
        </p:blipFill>
        <p:spPr>
          <a:xfrm>
            <a:off x="461034" y="1905000"/>
            <a:ext cx="8490857" cy="3657600"/>
          </a:xfrm>
          <a:prstGeom prst="rect">
            <a:avLst/>
          </a:prstGeom>
        </p:spPr>
      </p:pic>
    </p:spTree>
    <p:extLst>
      <p:ext uri="{BB962C8B-B14F-4D97-AF65-F5344CB8AC3E}">
        <p14:creationId xmlns:p14="http://schemas.microsoft.com/office/powerpoint/2010/main" val="132068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E09A3-CB43-4690-84E4-315C4D3CB471}"/>
              </a:ext>
            </a:extLst>
          </p:cNvPr>
          <p:cNvSpPr>
            <a:spLocks noGrp="1"/>
          </p:cNvSpPr>
          <p:nvPr>
            <p:ph type="title"/>
          </p:nvPr>
        </p:nvSpPr>
        <p:spPr/>
        <p:txBody>
          <a:bodyPr/>
          <a:lstStyle/>
          <a:p>
            <a:r>
              <a:rPr lang="en-IN" dirty="0"/>
              <a:t>@Delete</a:t>
            </a:r>
          </a:p>
        </p:txBody>
      </p:sp>
      <p:pic>
        <p:nvPicPr>
          <p:cNvPr id="5" name="Picture 4">
            <a:extLst>
              <a:ext uri="{FF2B5EF4-FFF2-40B4-BE49-F238E27FC236}">
                <a16:creationId xmlns:a16="http://schemas.microsoft.com/office/drawing/2014/main" id="{A539F7A9-3A86-4D5F-8283-EA85A45AF745}"/>
              </a:ext>
            </a:extLst>
          </p:cNvPr>
          <p:cNvPicPr>
            <a:picLocks noChangeAspect="1"/>
          </p:cNvPicPr>
          <p:nvPr/>
        </p:nvPicPr>
        <p:blipFill rotWithShape="1">
          <a:blip r:embed="rId2"/>
          <a:srcRect l="6666" t="20371" r="38334" b="32222"/>
          <a:stretch/>
        </p:blipFill>
        <p:spPr>
          <a:xfrm>
            <a:off x="250031" y="1676400"/>
            <a:ext cx="8643938" cy="4191000"/>
          </a:xfrm>
          <a:prstGeom prst="rect">
            <a:avLst/>
          </a:prstGeom>
        </p:spPr>
      </p:pic>
    </p:spTree>
    <p:extLst>
      <p:ext uri="{BB962C8B-B14F-4D97-AF65-F5344CB8AC3E}">
        <p14:creationId xmlns:p14="http://schemas.microsoft.com/office/powerpoint/2010/main" val="2545946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5E09A3-CB43-4690-84E4-315C4D3CB471}"/>
              </a:ext>
            </a:extLst>
          </p:cNvPr>
          <p:cNvSpPr>
            <a:spLocks noGrp="1"/>
          </p:cNvSpPr>
          <p:nvPr>
            <p:ph type="title"/>
          </p:nvPr>
        </p:nvSpPr>
        <p:spPr/>
        <p:txBody>
          <a:bodyPr/>
          <a:lstStyle/>
          <a:p>
            <a:r>
              <a:rPr lang="en-IN" dirty="0"/>
              <a:t>@Options</a:t>
            </a:r>
          </a:p>
        </p:txBody>
      </p:sp>
      <p:pic>
        <p:nvPicPr>
          <p:cNvPr id="4" name="Picture 3">
            <a:extLst>
              <a:ext uri="{FF2B5EF4-FFF2-40B4-BE49-F238E27FC236}">
                <a16:creationId xmlns:a16="http://schemas.microsoft.com/office/drawing/2014/main" id="{BEFBF357-250F-45EE-8CF2-2DDC9CE36B6A}"/>
              </a:ext>
            </a:extLst>
          </p:cNvPr>
          <p:cNvPicPr>
            <a:picLocks noChangeAspect="1"/>
          </p:cNvPicPr>
          <p:nvPr/>
        </p:nvPicPr>
        <p:blipFill rotWithShape="1">
          <a:blip r:embed="rId2"/>
          <a:srcRect l="7500" t="18889" r="39167" b="10000"/>
          <a:stretch/>
        </p:blipFill>
        <p:spPr>
          <a:xfrm>
            <a:off x="460249" y="1187338"/>
            <a:ext cx="7315200" cy="5486400"/>
          </a:xfrm>
          <a:prstGeom prst="rect">
            <a:avLst/>
          </a:prstGeom>
        </p:spPr>
      </p:pic>
    </p:spTree>
    <p:extLst>
      <p:ext uri="{BB962C8B-B14F-4D97-AF65-F5344CB8AC3E}">
        <p14:creationId xmlns:p14="http://schemas.microsoft.com/office/powerpoint/2010/main" val="1052671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8B07A-73CE-41BF-AC8C-0F5860EBEEC2}"/>
              </a:ext>
            </a:extLst>
          </p:cNvPr>
          <p:cNvSpPr>
            <a:spLocks noGrp="1"/>
          </p:cNvSpPr>
          <p:nvPr>
            <p:ph type="title"/>
          </p:nvPr>
        </p:nvSpPr>
        <p:spPr/>
        <p:txBody>
          <a:bodyPr/>
          <a:lstStyle/>
          <a:p>
            <a:r>
              <a:rPr lang="en-IN" dirty="0"/>
              <a:t>@Produces</a:t>
            </a:r>
          </a:p>
        </p:txBody>
      </p:sp>
      <p:pic>
        <p:nvPicPr>
          <p:cNvPr id="5" name="Picture 4">
            <a:extLst>
              <a:ext uri="{FF2B5EF4-FFF2-40B4-BE49-F238E27FC236}">
                <a16:creationId xmlns:a16="http://schemas.microsoft.com/office/drawing/2014/main" id="{C51AA50C-C64A-49BC-A584-1A132B6395C6}"/>
              </a:ext>
            </a:extLst>
          </p:cNvPr>
          <p:cNvPicPr>
            <a:picLocks noChangeAspect="1"/>
          </p:cNvPicPr>
          <p:nvPr/>
        </p:nvPicPr>
        <p:blipFill rotWithShape="1">
          <a:blip r:embed="rId2"/>
          <a:srcRect l="6666" t="19260" r="40000" b="9630"/>
          <a:stretch/>
        </p:blipFill>
        <p:spPr>
          <a:xfrm>
            <a:off x="461034" y="1371600"/>
            <a:ext cx="8454366" cy="5231371"/>
          </a:xfrm>
          <a:prstGeom prst="rect">
            <a:avLst/>
          </a:prstGeom>
        </p:spPr>
      </p:pic>
    </p:spTree>
    <p:extLst>
      <p:ext uri="{BB962C8B-B14F-4D97-AF65-F5344CB8AC3E}">
        <p14:creationId xmlns:p14="http://schemas.microsoft.com/office/powerpoint/2010/main" val="2359515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48B07A-73CE-41BF-AC8C-0F5860EBEEC2}"/>
              </a:ext>
            </a:extLst>
          </p:cNvPr>
          <p:cNvSpPr>
            <a:spLocks noGrp="1"/>
          </p:cNvSpPr>
          <p:nvPr>
            <p:ph type="title"/>
          </p:nvPr>
        </p:nvSpPr>
        <p:spPr/>
        <p:txBody>
          <a:bodyPr/>
          <a:lstStyle/>
          <a:p>
            <a:r>
              <a:rPr lang="en-IN" dirty="0"/>
              <a:t>@Consumes</a:t>
            </a:r>
          </a:p>
        </p:txBody>
      </p:sp>
      <p:pic>
        <p:nvPicPr>
          <p:cNvPr id="4" name="Picture 3">
            <a:extLst>
              <a:ext uri="{FF2B5EF4-FFF2-40B4-BE49-F238E27FC236}">
                <a16:creationId xmlns:a16="http://schemas.microsoft.com/office/drawing/2014/main" id="{3D9D380A-0577-4C3D-9B1F-AFA181E46977}"/>
              </a:ext>
            </a:extLst>
          </p:cNvPr>
          <p:cNvPicPr>
            <a:picLocks noChangeAspect="1"/>
          </p:cNvPicPr>
          <p:nvPr/>
        </p:nvPicPr>
        <p:blipFill rotWithShape="1">
          <a:blip r:embed="rId2"/>
          <a:srcRect l="7500" t="18985" r="31667" b="23237"/>
          <a:stretch/>
        </p:blipFill>
        <p:spPr>
          <a:xfrm>
            <a:off x="221763" y="1600200"/>
            <a:ext cx="8700474" cy="4648200"/>
          </a:xfrm>
          <a:prstGeom prst="rect">
            <a:avLst/>
          </a:prstGeom>
        </p:spPr>
      </p:pic>
    </p:spTree>
    <p:extLst>
      <p:ext uri="{BB962C8B-B14F-4D97-AF65-F5344CB8AC3E}">
        <p14:creationId xmlns:p14="http://schemas.microsoft.com/office/powerpoint/2010/main" val="323901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A97553-AAC3-489C-ADE8-E7667F043B58}"/>
              </a:ext>
            </a:extLst>
          </p:cNvPr>
          <p:cNvSpPr>
            <a:spLocks noGrp="1"/>
          </p:cNvSpPr>
          <p:nvPr>
            <p:ph type="title"/>
          </p:nvPr>
        </p:nvSpPr>
        <p:spPr/>
        <p:txBody>
          <a:bodyPr/>
          <a:lstStyle/>
          <a:p>
            <a:r>
              <a:rPr lang="en-IN" dirty="0"/>
              <a:t>@PathParam</a:t>
            </a:r>
          </a:p>
        </p:txBody>
      </p:sp>
      <p:pic>
        <p:nvPicPr>
          <p:cNvPr id="5" name="Picture 4">
            <a:extLst>
              <a:ext uri="{FF2B5EF4-FFF2-40B4-BE49-F238E27FC236}">
                <a16:creationId xmlns:a16="http://schemas.microsoft.com/office/drawing/2014/main" id="{B63FEFB7-9A14-45A0-9B64-F7F29D021E99}"/>
              </a:ext>
            </a:extLst>
          </p:cNvPr>
          <p:cNvPicPr>
            <a:picLocks noChangeAspect="1"/>
          </p:cNvPicPr>
          <p:nvPr/>
        </p:nvPicPr>
        <p:blipFill rotWithShape="1">
          <a:blip r:embed="rId2"/>
          <a:srcRect l="7500" t="20371" r="40833" b="15926"/>
          <a:stretch/>
        </p:blipFill>
        <p:spPr>
          <a:xfrm>
            <a:off x="461034" y="1371600"/>
            <a:ext cx="8205261" cy="4876800"/>
          </a:xfrm>
          <a:prstGeom prst="rect">
            <a:avLst/>
          </a:prstGeom>
        </p:spPr>
      </p:pic>
    </p:spTree>
    <p:extLst>
      <p:ext uri="{BB962C8B-B14F-4D97-AF65-F5344CB8AC3E}">
        <p14:creationId xmlns:p14="http://schemas.microsoft.com/office/powerpoint/2010/main" val="548365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9EAA4-12C4-43F7-A6F7-0553C1C97C97}"/>
              </a:ext>
            </a:extLst>
          </p:cNvPr>
          <p:cNvSpPr>
            <a:spLocks noGrp="1"/>
          </p:cNvSpPr>
          <p:nvPr>
            <p:ph type="title"/>
          </p:nvPr>
        </p:nvSpPr>
        <p:spPr/>
        <p:txBody>
          <a:bodyPr/>
          <a:lstStyle/>
          <a:p>
            <a:r>
              <a:rPr lang="en-IN" dirty="0"/>
              <a:t>@QueryParam</a:t>
            </a:r>
          </a:p>
        </p:txBody>
      </p:sp>
      <p:pic>
        <p:nvPicPr>
          <p:cNvPr id="5" name="Picture 4">
            <a:extLst>
              <a:ext uri="{FF2B5EF4-FFF2-40B4-BE49-F238E27FC236}">
                <a16:creationId xmlns:a16="http://schemas.microsoft.com/office/drawing/2014/main" id="{09D9368D-26EB-4FA9-BC0C-8E726AC19DEC}"/>
              </a:ext>
            </a:extLst>
          </p:cNvPr>
          <p:cNvPicPr>
            <a:picLocks noChangeAspect="1"/>
          </p:cNvPicPr>
          <p:nvPr/>
        </p:nvPicPr>
        <p:blipFill rotWithShape="1">
          <a:blip r:embed="rId2"/>
          <a:srcRect l="7499" t="19260" r="37501" b="12592"/>
          <a:stretch/>
        </p:blipFill>
        <p:spPr>
          <a:xfrm>
            <a:off x="343293" y="1447800"/>
            <a:ext cx="8610600" cy="4886036"/>
          </a:xfrm>
          <a:prstGeom prst="rect">
            <a:avLst/>
          </a:prstGeom>
        </p:spPr>
      </p:pic>
    </p:spTree>
    <p:extLst>
      <p:ext uri="{BB962C8B-B14F-4D97-AF65-F5344CB8AC3E}">
        <p14:creationId xmlns:p14="http://schemas.microsoft.com/office/powerpoint/2010/main" val="237251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r>
              <a:rPr lang="en-US" sz="2600" dirty="0"/>
              <a:t>5. Logging</a:t>
            </a:r>
          </a:p>
          <a:p>
            <a:pPr lvl="1"/>
            <a:r>
              <a:rPr lang="en-US" dirty="0"/>
              <a:t>Jersey Rest Logging using </a:t>
            </a:r>
            <a:r>
              <a:rPr lang="en-US" dirty="0" err="1"/>
              <a:t>LoggingFeature</a:t>
            </a:r>
            <a:endParaRPr lang="en-US" dirty="0"/>
          </a:p>
          <a:p>
            <a:pPr lvl="1"/>
            <a:r>
              <a:rPr lang="en-US" dirty="0"/>
              <a:t>Guide to Jersey logging on Server and Client side</a:t>
            </a:r>
          </a:p>
          <a:p>
            <a:r>
              <a:rPr lang="en-US" sz="2600" dirty="0"/>
              <a:t>6. Spring DI</a:t>
            </a:r>
          </a:p>
          <a:p>
            <a:pPr lvl="1"/>
            <a:r>
              <a:rPr lang="en-US" dirty="0"/>
              <a:t>Jersey Spring Integration CRUD Example</a:t>
            </a:r>
          </a:p>
          <a:p>
            <a:r>
              <a:rPr lang="en-US" sz="2600" dirty="0"/>
              <a:t>7. Jersey Test Framework</a:t>
            </a:r>
          </a:p>
          <a:p>
            <a:pPr lvl="1"/>
            <a:r>
              <a:rPr lang="en-US" dirty="0"/>
              <a:t>Guide to Jersey Test Framework Basics</a:t>
            </a:r>
          </a:p>
          <a:p>
            <a:pPr lvl="1"/>
            <a:r>
              <a:rPr lang="en-US" dirty="0"/>
              <a:t>How to test Jersey Rest API with JUnit</a:t>
            </a:r>
          </a:p>
          <a:p>
            <a:r>
              <a:rPr lang="en-US" sz="2600" dirty="0"/>
              <a:t>8. Jersey Rest Examples</a:t>
            </a:r>
          </a:p>
          <a:p>
            <a:pPr lvl="1"/>
            <a:r>
              <a:rPr lang="en-US" dirty="0"/>
              <a:t>Jersey JAX-RS Restful CRUD Web Services Example</a:t>
            </a:r>
          </a:p>
          <a:p>
            <a:pPr lvl="1"/>
            <a:r>
              <a:rPr lang="en-US" dirty="0"/>
              <a:t>JAX RS Filters and Interceptors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2743852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B9E28-7725-42D1-9E0C-73E12A52A4D0}"/>
              </a:ext>
            </a:extLst>
          </p:cNvPr>
          <p:cNvSpPr>
            <a:spLocks noGrp="1"/>
          </p:cNvSpPr>
          <p:nvPr>
            <p:ph type="title"/>
          </p:nvPr>
        </p:nvSpPr>
        <p:spPr/>
        <p:txBody>
          <a:bodyPr/>
          <a:lstStyle/>
          <a:p>
            <a:r>
              <a:rPr lang="en-IN" dirty="0"/>
              <a:t>@FormParam</a:t>
            </a:r>
          </a:p>
        </p:txBody>
      </p:sp>
      <p:pic>
        <p:nvPicPr>
          <p:cNvPr id="5" name="Picture 4">
            <a:extLst>
              <a:ext uri="{FF2B5EF4-FFF2-40B4-BE49-F238E27FC236}">
                <a16:creationId xmlns:a16="http://schemas.microsoft.com/office/drawing/2014/main" id="{629101E3-0985-4739-A6D8-FCA94232EE71}"/>
              </a:ext>
            </a:extLst>
          </p:cNvPr>
          <p:cNvPicPr>
            <a:picLocks noChangeAspect="1"/>
          </p:cNvPicPr>
          <p:nvPr/>
        </p:nvPicPr>
        <p:blipFill rotWithShape="1">
          <a:blip r:embed="rId2"/>
          <a:srcRect l="6666" t="20371" r="38334" b="24815"/>
          <a:stretch/>
        </p:blipFill>
        <p:spPr>
          <a:xfrm>
            <a:off x="154459" y="1295400"/>
            <a:ext cx="8835081" cy="4953000"/>
          </a:xfrm>
          <a:prstGeom prst="rect">
            <a:avLst/>
          </a:prstGeom>
        </p:spPr>
      </p:pic>
    </p:spTree>
    <p:extLst>
      <p:ext uri="{BB962C8B-B14F-4D97-AF65-F5344CB8AC3E}">
        <p14:creationId xmlns:p14="http://schemas.microsoft.com/office/powerpoint/2010/main" val="317525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335D2-8D95-4C52-BCFF-05026AAE8928}"/>
              </a:ext>
            </a:extLst>
          </p:cNvPr>
          <p:cNvSpPr>
            <a:spLocks noGrp="1"/>
          </p:cNvSpPr>
          <p:nvPr>
            <p:ph type="title"/>
          </p:nvPr>
        </p:nvSpPr>
        <p:spPr/>
        <p:txBody>
          <a:bodyPr/>
          <a:lstStyle/>
          <a:p>
            <a:r>
              <a:rPr lang="en-IN" dirty="0"/>
              <a:t>@Form Param and @Matrix Param</a:t>
            </a:r>
          </a:p>
        </p:txBody>
      </p:sp>
      <p:pic>
        <p:nvPicPr>
          <p:cNvPr id="5" name="Picture 4">
            <a:extLst>
              <a:ext uri="{FF2B5EF4-FFF2-40B4-BE49-F238E27FC236}">
                <a16:creationId xmlns:a16="http://schemas.microsoft.com/office/drawing/2014/main" id="{E7E47066-D8CC-4D6A-AEFD-8D3C5441D6F3}"/>
              </a:ext>
            </a:extLst>
          </p:cNvPr>
          <p:cNvPicPr>
            <a:picLocks noChangeAspect="1"/>
          </p:cNvPicPr>
          <p:nvPr/>
        </p:nvPicPr>
        <p:blipFill rotWithShape="1">
          <a:blip r:embed="rId2"/>
          <a:srcRect l="6666" t="20371" r="40000" b="11482"/>
          <a:stretch/>
        </p:blipFill>
        <p:spPr>
          <a:xfrm>
            <a:off x="461035" y="1293762"/>
            <a:ext cx="8073365" cy="5528887"/>
          </a:xfrm>
          <a:prstGeom prst="rect">
            <a:avLst/>
          </a:prstGeom>
        </p:spPr>
      </p:pic>
    </p:spTree>
    <p:extLst>
      <p:ext uri="{BB962C8B-B14F-4D97-AF65-F5344CB8AC3E}">
        <p14:creationId xmlns:p14="http://schemas.microsoft.com/office/powerpoint/2010/main" val="3606119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A090D-BE7D-46FE-99FC-B1F57C213561}"/>
              </a:ext>
            </a:extLst>
          </p:cNvPr>
          <p:cNvSpPr>
            <a:spLocks noGrp="1"/>
          </p:cNvSpPr>
          <p:nvPr>
            <p:ph type="title"/>
          </p:nvPr>
        </p:nvSpPr>
        <p:spPr/>
        <p:txBody>
          <a:bodyPr/>
          <a:lstStyle/>
          <a:p>
            <a:r>
              <a:rPr lang="en-IN" dirty="0"/>
              <a:t>@Matrix Param</a:t>
            </a:r>
          </a:p>
        </p:txBody>
      </p:sp>
      <p:pic>
        <p:nvPicPr>
          <p:cNvPr id="8" name="Picture 7">
            <a:extLst>
              <a:ext uri="{FF2B5EF4-FFF2-40B4-BE49-F238E27FC236}">
                <a16:creationId xmlns:a16="http://schemas.microsoft.com/office/drawing/2014/main" id="{FC96D5ED-1A29-4BE7-82B3-A422883DF2B2}"/>
              </a:ext>
            </a:extLst>
          </p:cNvPr>
          <p:cNvPicPr>
            <a:picLocks noChangeAspect="1"/>
          </p:cNvPicPr>
          <p:nvPr/>
        </p:nvPicPr>
        <p:blipFill rotWithShape="1">
          <a:blip r:embed="rId2"/>
          <a:srcRect l="8333" t="30741" r="40000" b="27778"/>
          <a:stretch/>
        </p:blipFill>
        <p:spPr>
          <a:xfrm>
            <a:off x="381000" y="1752600"/>
            <a:ext cx="8605157" cy="3886200"/>
          </a:xfrm>
          <a:prstGeom prst="rect">
            <a:avLst/>
          </a:prstGeom>
        </p:spPr>
      </p:pic>
    </p:spTree>
    <p:extLst>
      <p:ext uri="{BB962C8B-B14F-4D97-AF65-F5344CB8AC3E}">
        <p14:creationId xmlns:p14="http://schemas.microsoft.com/office/powerpoint/2010/main" val="4072301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B5B4-F588-4B4F-8C04-74B04DD5FA60}"/>
              </a:ext>
            </a:extLst>
          </p:cNvPr>
          <p:cNvSpPr>
            <a:spLocks noGrp="1"/>
          </p:cNvSpPr>
          <p:nvPr>
            <p:ph type="title"/>
          </p:nvPr>
        </p:nvSpPr>
        <p:spPr/>
        <p:txBody>
          <a:bodyPr/>
          <a:lstStyle/>
          <a:p>
            <a:r>
              <a:rPr lang="en-IN" dirty="0"/>
              <a:t>The @CookieParam Annotation</a:t>
            </a:r>
          </a:p>
        </p:txBody>
      </p:sp>
      <p:pic>
        <p:nvPicPr>
          <p:cNvPr id="4" name="Picture 3">
            <a:extLst>
              <a:ext uri="{FF2B5EF4-FFF2-40B4-BE49-F238E27FC236}">
                <a16:creationId xmlns:a16="http://schemas.microsoft.com/office/drawing/2014/main" id="{2A090C83-AFE6-489E-946D-57A8D8904E9E}"/>
              </a:ext>
            </a:extLst>
          </p:cNvPr>
          <p:cNvPicPr>
            <a:picLocks noChangeAspect="1"/>
          </p:cNvPicPr>
          <p:nvPr/>
        </p:nvPicPr>
        <p:blipFill rotWithShape="1">
          <a:blip r:embed="rId2"/>
          <a:srcRect l="7500" t="20371" r="38334" b="36667"/>
          <a:stretch/>
        </p:blipFill>
        <p:spPr>
          <a:xfrm>
            <a:off x="387569" y="1371600"/>
            <a:ext cx="8368862" cy="3733800"/>
          </a:xfrm>
          <a:prstGeom prst="rect">
            <a:avLst/>
          </a:prstGeom>
        </p:spPr>
      </p:pic>
    </p:spTree>
    <p:extLst>
      <p:ext uri="{BB962C8B-B14F-4D97-AF65-F5344CB8AC3E}">
        <p14:creationId xmlns:p14="http://schemas.microsoft.com/office/powerpoint/2010/main" val="274880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91B2-2E1F-4C1E-99B2-CC6994356FD8}"/>
              </a:ext>
            </a:extLst>
          </p:cNvPr>
          <p:cNvSpPr>
            <a:spLocks noGrp="1"/>
          </p:cNvSpPr>
          <p:nvPr>
            <p:ph type="title"/>
          </p:nvPr>
        </p:nvSpPr>
        <p:spPr/>
        <p:txBody>
          <a:bodyPr/>
          <a:lstStyle/>
          <a:p>
            <a:r>
              <a:rPr lang="en-IN" dirty="0"/>
              <a:t>@Header Param</a:t>
            </a:r>
          </a:p>
        </p:txBody>
      </p:sp>
      <p:pic>
        <p:nvPicPr>
          <p:cNvPr id="4" name="Picture 3">
            <a:extLst>
              <a:ext uri="{FF2B5EF4-FFF2-40B4-BE49-F238E27FC236}">
                <a16:creationId xmlns:a16="http://schemas.microsoft.com/office/drawing/2014/main" id="{E38E93A6-6FC6-4137-8A3E-B025CA7DBBDB}"/>
              </a:ext>
            </a:extLst>
          </p:cNvPr>
          <p:cNvPicPr>
            <a:picLocks noChangeAspect="1"/>
          </p:cNvPicPr>
          <p:nvPr/>
        </p:nvPicPr>
        <p:blipFill rotWithShape="1">
          <a:blip r:embed="rId2"/>
          <a:srcRect l="6666" t="18889" r="40000" b="41111"/>
          <a:stretch/>
        </p:blipFill>
        <p:spPr>
          <a:xfrm>
            <a:off x="381000" y="1585652"/>
            <a:ext cx="8523726" cy="3595947"/>
          </a:xfrm>
          <a:prstGeom prst="rect">
            <a:avLst/>
          </a:prstGeom>
        </p:spPr>
      </p:pic>
    </p:spTree>
    <p:extLst>
      <p:ext uri="{BB962C8B-B14F-4D97-AF65-F5344CB8AC3E}">
        <p14:creationId xmlns:p14="http://schemas.microsoft.com/office/powerpoint/2010/main" val="3195446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8A28-B1BB-4B38-A0DD-4F101BE118B7}"/>
              </a:ext>
            </a:extLst>
          </p:cNvPr>
          <p:cNvSpPr>
            <a:spLocks noGrp="1"/>
          </p:cNvSpPr>
          <p:nvPr>
            <p:ph type="title"/>
          </p:nvPr>
        </p:nvSpPr>
        <p:spPr/>
        <p:txBody>
          <a:bodyPr/>
          <a:lstStyle/>
          <a:p>
            <a:r>
              <a:rPr lang="en-IN" dirty="0"/>
              <a:t>The @Provider Annotation</a:t>
            </a:r>
          </a:p>
        </p:txBody>
      </p:sp>
      <p:pic>
        <p:nvPicPr>
          <p:cNvPr id="4" name="Picture 3">
            <a:extLst>
              <a:ext uri="{FF2B5EF4-FFF2-40B4-BE49-F238E27FC236}">
                <a16:creationId xmlns:a16="http://schemas.microsoft.com/office/drawing/2014/main" id="{C05E323F-2A1F-49AA-B21E-3DE21611FC0D}"/>
              </a:ext>
            </a:extLst>
          </p:cNvPr>
          <p:cNvPicPr>
            <a:picLocks noChangeAspect="1"/>
          </p:cNvPicPr>
          <p:nvPr/>
        </p:nvPicPr>
        <p:blipFill rotWithShape="1">
          <a:blip r:embed="rId2"/>
          <a:srcRect l="6666" t="20371" r="39167" b="5556"/>
          <a:stretch/>
        </p:blipFill>
        <p:spPr>
          <a:xfrm>
            <a:off x="152400" y="1219200"/>
            <a:ext cx="8686800" cy="5317064"/>
          </a:xfrm>
          <a:prstGeom prst="rect">
            <a:avLst/>
          </a:prstGeom>
        </p:spPr>
      </p:pic>
    </p:spTree>
    <p:extLst>
      <p:ext uri="{BB962C8B-B14F-4D97-AF65-F5344CB8AC3E}">
        <p14:creationId xmlns:p14="http://schemas.microsoft.com/office/powerpoint/2010/main" val="2005516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BA4-ADD6-4361-AC6E-DB4C3E76EF99}"/>
              </a:ext>
            </a:extLst>
          </p:cNvPr>
          <p:cNvSpPr>
            <a:spLocks noGrp="1"/>
          </p:cNvSpPr>
          <p:nvPr>
            <p:ph type="title"/>
          </p:nvPr>
        </p:nvSpPr>
        <p:spPr/>
        <p:txBody>
          <a:bodyPr/>
          <a:lstStyle/>
          <a:p>
            <a:r>
              <a:rPr lang="en-IN" dirty="0"/>
              <a:t>Sub resources</a:t>
            </a:r>
          </a:p>
        </p:txBody>
      </p:sp>
      <p:pic>
        <p:nvPicPr>
          <p:cNvPr id="6" name="Picture 5">
            <a:extLst>
              <a:ext uri="{FF2B5EF4-FFF2-40B4-BE49-F238E27FC236}">
                <a16:creationId xmlns:a16="http://schemas.microsoft.com/office/drawing/2014/main" id="{AE37A595-3A0F-4735-8614-99ABDFE3F3B8}"/>
              </a:ext>
            </a:extLst>
          </p:cNvPr>
          <p:cNvPicPr>
            <a:picLocks noChangeAspect="1"/>
          </p:cNvPicPr>
          <p:nvPr/>
        </p:nvPicPr>
        <p:blipFill rotWithShape="1">
          <a:blip r:embed="rId2"/>
          <a:srcRect l="7500" t="26955" r="40000" b="50000"/>
          <a:stretch/>
        </p:blipFill>
        <p:spPr>
          <a:xfrm>
            <a:off x="243126" y="1752600"/>
            <a:ext cx="8641078" cy="2133600"/>
          </a:xfrm>
          <a:prstGeom prst="rect">
            <a:avLst/>
          </a:prstGeom>
        </p:spPr>
      </p:pic>
    </p:spTree>
    <p:extLst>
      <p:ext uri="{BB962C8B-B14F-4D97-AF65-F5344CB8AC3E}">
        <p14:creationId xmlns:p14="http://schemas.microsoft.com/office/powerpoint/2010/main" val="1355764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1BA4-ADD6-4361-AC6E-DB4C3E76EF99}"/>
              </a:ext>
            </a:extLst>
          </p:cNvPr>
          <p:cNvSpPr>
            <a:spLocks noGrp="1"/>
          </p:cNvSpPr>
          <p:nvPr>
            <p:ph type="title"/>
          </p:nvPr>
        </p:nvSpPr>
        <p:spPr/>
        <p:txBody>
          <a:bodyPr/>
          <a:lstStyle/>
          <a:p>
            <a:r>
              <a:rPr lang="en-IN" dirty="0"/>
              <a:t>Sub resources</a:t>
            </a:r>
          </a:p>
        </p:txBody>
      </p:sp>
      <p:pic>
        <p:nvPicPr>
          <p:cNvPr id="4" name="Picture 3">
            <a:extLst>
              <a:ext uri="{FF2B5EF4-FFF2-40B4-BE49-F238E27FC236}">
                <a16:creationId xmlns:a16="http://schemas.microsoft.com/office/drawing/2014/main" id="{D3D28194-7A7D-44CF-B02D-E267BD57249A}"/>
              </a:ext>
            </a:extLst>
          </p:cNvPr>
          <p:cNvPicPr>
            <a:picLocks noChangeAspect="1"/>
          </p:cNvPicPr>
          <p:nvPr/>
        </p:nvPicPr>
        <p:blipFill rotWithShape="1">
          <a:blip r:embed="rId2"/>
          <a:srcRect l="17699" t="18878" r="43191" b="14826"/>
          <a:stretch/>
        </p:blipFill>
        <p:spPr>
          <a:xfrm>
            <a:off x="1008668" y="1323243"/>
            <a:ext cx="5626324" cy="5364635"/>
          </a:xfrm>
          <a:prstGeom prst="rect">
            <a:avLst/>
          </a:prstGeom>
        </p:spPr>
      </p:pic>
    </p:spTree>
    <p:extLst>
      <p:ext uri="{BB962C8B-B14F-4D97-AF65-F5344CB8AC3E}">
        <p14:creationId xmlns:p14="http://schemas.microsoft.com/office/powerpoint/2010/main" val="3752761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C4EE-156D-4D9B-8C64-F2FBFD619C20}"/>
              </a:ext>
            </a:extLst>
          </p:cNvPr>
          <p:cNvSpPr>
            <a:spLocks noGrp="1"/>
          </p:cNvSpPr>
          <p:nvPr>
            <p:ph type="title"/>
          </p:nvPr>
        </p:nvSpPr>
        <p:spPr/>
        <p:txBody>
          <a:bodyPr/>
          <a:lstStyle/>
          <a:p>
            <a:r>
              <a:rPr lang="en-IN" dirty="0"/>
              <a:t>@Context Annotation</a:t>
            </a:r>
          </a:p>
        </p:txBody>
      </p:sp>
      <p:pic>
        <p:nvPicPr>
          <p:cNvPr id="6" name="Picture 5">
            <a:extLst>
              <a:ext uri="{FF2B5EF4-FFF2-40B4-BE49-F238E27FC236}">
                <a16:creationId xmlns:a16="http://schemas.microsoft.com/office/drawing/2014/main" id="{77AEAF97-8F79-42D1-B2E7-712EC1613AE9}"/>
              </a:ext>
            </a:extLst>
          </p:cNvPr>
          <p:cNvPicPr>
            <a:picLocks noChangeAspect="1"/>
          </p:cNvPicPr>
          <p:nvPr/>
        </p:nvPicPr>
        <p:blipFill rotWithShape="1">
          <a:blip r:embed="rId2"/>
          <a:srcRect l="15833" t="18889" r="41667" b="14444"/>
          <a:stretch/>
        </p:blipFill>
        <p:spPr>
          <a:xfrm>
            <a:off x="609600" y="1219200"/>
            <a:ext cx="6473165" cy="5711616"/>
          </a:xfrm>
          <a:prstGeom prst="rect">
            <a:avLst/>
          </a:prstGeom>
        </p:spPr>
      </p:pic>
    </p:spTree>
    <p:extLst>
      <p:ext uri="{BB962C8B-B14F-4D97-AF65-F5344CB8AC3E}">
        <p14:creationId xmlns:p14="http://schemas.microsoft.com/office/powerpoint/2010/main" val="764397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C4EE-156D-4D9B-8C64-F2FBFD619C20}"/>
              </a:ext>
            </a:extLst>
          </p:cNvPr>
          <p:cNvSpPr>
            <a:spLocks noGrp="1"/>
          </p:cNvSpPr>
          <p:nvPr>
            <p:ph type="title"/>
          </p:nvPr>
        </p:nvSpPr>
        <p:spPr/>
        <p:txBody>
          <a:bodyPr/>
          <a:lstStyle/>
          <a:p>
            <a:r>
              <a:rPr lang="en-IN" dirty="0"/>
              <a:t>@Context Annotation</a:t>
            </a:r>
          </a:p>
        </p:txBody>
      </p:sp>
      <p:pic>
        <p:nvPicPr>
          <p:cNvPr id="4" name="Picture 3">
            <a:extLst>
              <a:ext uri="{FF2B5EF4-FFF2-40B4-BE49-F238E27FC236}">
                <a16:creationId xmlns:a16="http://schemas.microsoft.com/office/drawing/2014/main" id="{D570BA46-166E-44D3-83B9-90086CF913A4}"/>
              </a:ext>
            </a:extLst>
          </p:cNvPr>
          <p:cNvPicPr>
            <a:picLocks noChangeAspect="1"/>
          </p:cNvPicPr>
          <p:nvPr/>
        </p:nvPicPr>
        <p:blipFill rotWithShape="1">
          <a:blip r:embed="rId2"/>
          <a:srcRect l="15609" t="33563" r="42724" b="26438"/>
          <a:stretch/>
        </p:blipFill>
        <p:spPr>
          <a:xfrm>
            <a:off x="304800" y="1615372"/>
            <a:ext cx="8579686" cy="4633028"/>
          </a:xfrm>
          <a:prstGeom prst="rect">
            <a:avLst/>
          </a:prstGeom>
        </p:spPr>
      </p:pic>
    </p:spTree>
    <p:extLst>
      <p:ext uri="{BB962C8B-B14F-4D97-AF65-F5344CB8AC3E}">
        <p14:creationId xmlns:p14="http://schemas.microsoft.com/office/powerpoint/2010/main" val="204809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600" dirty="0"/>
              <a:t>9. Rest API Design Best Practices</a:t>
            </a:r>
          </a:p>
          <a:p>
            <a:pPr lvl="1"/>
            <a:r>
              <a:rPr lang="en-US" dirty="0"/>
              <a:t>Restful API Design Best Practices</a:t>
            </a:r>
          </a:p>
          <a:p>
            <a:r>
              <a:rPr lang="en-US" sz="2600" dirty="0"/>
              <a:t>10. REST Basics</a:t>
            </a:r>
          </a:p>
          <a:p>
            <a:pPr lvl="1"/>
            <a:r>
              <a:rPr lang="en-US" dirty="0"/>
              <a:t>Overview of REST</a:t>
            </a:r>
          </a:p>
          <a:p>
            <a:pPr lvl="1"/>
            <a:r>
              <a:rPr lang="en-US" dirty="0"/>
              <a:t>REST Architectural Constraints</a:t>
            </a:r>
          </a:p>
          <a:p>
            <a:pPr lvl="1"/>
            <a:r>
              <a:rPr lang="en-US" dirty="0"/>
              <a:t>REST Architectural Properties</a:t>
            </a:r>
          </a:p>
          <a:p>
            <a:pPr lvl="1"/>
            <a:r>
              <a:rPr lang="en-US" dirty="0"/>
              <a:t>REST Architectural Elements</a:t>
            </a:r>
          </a:p>
        </p:txBody>
      </p:sp>
      <p:sp>
        <p:nvSpPr>
          <p:cNvPr id="2" name="Title 1"/>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6742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20000"/>
          </a:bodyPr>
          <a:lstStyle/>
          <a:p>
            <a:r>
              <a:rPr lang="en-US" sz="2700"/>
              <a:t>@Path annotations may be supplied to customize the request URI of resource.</a:t>
            </a:r>
          </a:p>
          <a:p>
            <a:r>
              <a:rPr lang="en-US" sz="2700"/>
              <a:t>@Path on a class defines the base relative path for all resources supplied by that class.</a:t>
            </a:r>
          </a:p>
          <a:p>
            <a:r>
              <a:rPr lang="en-US" sz="2700"/>
              <a:t>@Path on a Java class method defines the relative path for the resource bound to that method.</a:t>
            </a:r>
          </a:p>
          <a:p>
            <a:r>
              <a:rPr lang="en-US" sz="2700"/>
              <a:t>@Path on a method is relative to any @Path on the class.</a:t>
            </a:r>
          </a:p>
          <a:p>
            <a:r>
              <a:rPr lang="en-US" sz="2700"/>
              <a:t>In the absence of @Path on the class or method, the resource is defined to reside at the root of the service.</a:t>
            </a:r>
          </a:p>
          <a:p>
            <a:r>
              <a:rPr lang="en-US" sz="2700"/>
              <a:t>A leading forward slash (/) is unecessary as the path is always relative.</a:t>
            </a:r>
          </a:p>
          <a:p>
            <a:endParaRPr lang="en-US" sz="2800"/>
          </a:p>
        </p:txBody>
      </p:sp>
      <p:sp>
        <p:nvSpPr>
          <p:cNvPr id="2" name="Title 1"/>
          <p:cNvSpPr>
            <a:spLocks noGrp="1"/>
          </p:cNvSpPr>
          <p:nvPr>
            <p:ph type="title"/>
          </p:nvPr>
        </p:nvSpPr>
        <p:spPr/>
        <p:txBody>
          <a:bodyPr/>
          <a:lstStyle/>
          <a:p>
            <a:r>
              <a:rPr lang="en-US"/>
              <a:t>JAX-RS @Path Annotation</a:t>
            </a:r>
          </a:p>
        </p:txBody>
      </p:sp>
    </p:spTree>
    <p:extLst>
      <p:ext uri="{BB962C8B-B14F-4D97-AF65-F5344CB8AC3E}">
        <p14:creationId xmlns:p14="http://schemas.microsoft.com/office/powerpoint/2010/main" val="1425052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sz="2800"/>
              <a:t>The @Path annotation supports the use of template parameters in the form:</a:t>
            </a:r>
          </a:p>
          <a:p>
            <a:pPr marL="0" indent="0">
              <a:buNone/>
            </a:pPr>
            <a:r>
              <a:rPr lang="en-US"/>
              <a:t>	</a:t>
            </a:r>
            <a:r>
              <a:rPr lang="en-US" sz="2800">
                <a:latin typeface="Courier New" pitchFamily="49" charset="0"/>
                <a:cs typeface="Courier New" pitchFamily="49" charset="0"/>
              </a:rPr>
              <a:t>{ name : regex }</a:t>
            </a:r>
          </a:p>
          <a:p>
            <a:r>
              <a:rPr lang="en-US" sz="2800"/>
              <a:t>The template parameter name is required.</a:t>
            </a:r>
          </a:p>
          <a:p>
            <a:r>
              <a:rPr lang="en-US" sz="2800"/>
              <a:t>The colon (</a:t>
            </a:r>
            <a:r>
              <a:rPr lang="en-US" sz="2800">
                <a:sym typeface="Wingdings" pitchFamily="2" charset="2"/>
              </a:rPr>
              <a:t>:) followed by a </a:t>
            </a:r>
            <a:r>
              <a:rPr lang="en-US" sz="2800"/>
              <a:t>regular expression is optional and will default to the pattern: [^/]+</a:t>
            </a:r>
          </a:p>
          <a:p>
            <a:r>
              <a:rPr lang="en-US" sz="2800"/>
              <a:t>Multiple template parameters may be defined in a single @Path.</a:t>
            </a:r>
          </a:p>
          <a:p>
            <a:r>
              <a:rPr lang="en-US" sz="2800"/>
              <a:t>Template parameter values will be injected into method parameters annotated with @PathParam.</a:t>
            </a:r>
          </a:p>
        </p:txBody>
      </p:sp>
      <p:sp>
        <p:nvSpPr>
          <p:cNvPr id="2" name="Title 1"/>
          <p:cNvSpPr>
            <a:spLocks noGrp="1"/>
          </p:cNvSpPr>
          <p:nvPr>
            <p:ph type="title"/>
          </p:nvPr>
        </p:nvSpPr>
        <p:spPr/>
        <p:txBody>
          <a:bodyPr/>
          <a:lstStyle/>
          <a:p>
            <a:r>
              <a:rPr lang="en-US"/>
              <a:t>JAX-RS: @Path Annotation</a:t>
            </a:r>
          </a:p>
        </p:txBody>
      </p:sp>
    </p:spTree>
    <p:extLst>
      <p:ext uri="{BB962C8B-B14F-4D97-AF65-F5344CB8AC3E}">
        <p14:creationId xmlns:p14="http://schemas.microsoft.com/office/powerpoint/2010/main" val="79093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r>
              <a:rPr lang="en-US" sz="2800"/>
              <a:t>Common JAX-RS Parameter Annotations:</a:t>
            </a:r>
          </a:p>
          <a:p>
            <a:pPr lvl="1"/>
            <a:r>
              <a:rPr lang="en-US" sz="2400"/>
              <a:t>@QueryParam – maps to a query string parameter.</a:t>
            </a:r>
          </a:p>
          <a:p>
            <a:pPr lvl="1"/>
            <a:r>
              <a:rPr lang="en-US" sz="2400"/>
              <a:t>@FormParam – maps to a form POST parameter.</a:t>
            </a:r>
          </a:p>
          <a:p>
            <a:pPr lvl="1"/>
            <a:r>
              <a:rPr lang="en-US" sz="2400"/>
              <a:t>@PathParam – maps to a path segment.</a:t>
            </a:r>
          </a:p>
          <a:p>
            <a:pPr lvl="1"/>
            <a:r>
              <a:rPr lang="en-US" sz="2400"/>
              <a:t>@DefaultValue – supplies a default parameter value.</a:t>
            </a:r>
          </a:p>
          <a:p>
            <a:r>
              <a:rPr lang="en-US" sz="2800"/>
              <a:t>Most often used on service methods to annotate input parameters.</a:t>
            </a:r>
          </a:p>
          <a:p>
            <a:r>
              <a:rPr lang="en-US" sz="2800"/>
              <a:t>Can also be used on fields or field setter methods if the service bean has </a:t>
            </a:r>
            <a:r>
              <a:rPr lang="en-US" sz="2800" i="1"/>
              <a:t>request</a:t>
            </a:r>
            <a:r>
              <a:rPr lang="en-US" sz="2800"/>
              <a:t> scope.</a:t>
            </a:r>
          </a:p>
          <a:p>
            <a:r>
              <a:rPr lang="en-US" sz="2800"/>
              <a:t>Additional parameter annotations are also available.</a:t>
            </a:r>
          </a:p>
          <a:p>
            <a:pPr lvl="1"/>
            <a:r>
              <a:rPr lang="en-US" sz="2400"/>
              <a:t>See the JAX-RS API documentation for details.</a:t>
            </a:r>
          </a:p>
        </p:txBody>
      </p:sp>
      <p:sp>
        <p:nvSpPr>
          <p:cNvPr id="2" name="Title 1"/>
          <p:cNvSpPr>
            <a:spLocks noGrp="1"/>
          </p:cNvSpPr>
          <p:nvPr>
            <p:ph type="title"/>
          </p:nvPr>
        </p:nvSpPr>
        <p:spPr/>
        <p:txBody>
          <a:bodyPr/>
          <a:lstStyle/>
          <a:p>
            <a:r>
              <a:rPr lang="en-US"/>
              <a:t>JAX-RS Parameter Annotations</a:t>
            </a:r>
          </a:p>
        </p:txBody>
      </p:sp>
    </p:spTree>
    <p:extLst>
      <p:ext uri="{BB962C8B-B14F-4D97-AF65-F5344CB8AC3E}">
        <p14:creationId xmlns:p14="http://schemas.microsoft.com/office/powerpoint/2010/main" val="2609589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sz="2800"/>
              <a:t>To produce content in other formats (as output), do the following:</a:t>
            </a:r>
          </a:p>
          <a:p>
            <a:r>
              <a:rPr lang="en-US" sz="2600"/>
              <a:t>Implement </a:t>
            </a:r>
            <a:r>
              <a:rPr lang="en-US" sz="2600" b="1"/>
              <a:t>javax.ws.rs.ext.MessageBodyWriter</a:t>
            </a:r>
            <a:r>
              <a:rPr lang="en-US" sz="2600"/>
              <a:t> for the Java type that you want to write to the response.</a:t>
            </a:r>
            <a:endParaRPr lang="en-US" sz="2600" b="1"/>
          </a:p>
          <a:p>
            <a:r>
              <a:rPr lang="en-US" sz="2600"/>
              <a:t>Annotate the implementation with </a:t>
            </a:r>
            <a:r>
              <a:rPr lang="en-US" sz="2600" b="1"/>
              <a:t>@Provider</a:t>
            </a:r>
          </a:p>
          <a:p>
            <a:r>
              <a:rPr lang="en-US" sz="2600"/>
              <a:t>Optionally annotate the implementation with </a:t>
            </a:r>
            <a:r>
              <a:rPr lang="en-US" sz="2600" b="1"/>
              <a:t>@Produces</a:t>
            </a:r>
            <a:r>
              <a:rPr lang="en-US" sz="2600"/>
              <a:t> to restrict the content types for which it is suitable.</a:t>
            </a:r>
          </a:p>
          <a:p>
            <a:r>
              <a:rPr lang="en-US" sz="2600"/>
              <a:t>Configure an instance of your provider as a Spring bean.</a:t>
            </a:r>
          </a:p>
          <a:p>
            <a:r>
              <a:rPr lang="en-US" sz="2600"/>
              <a:t>Supply a reference to your bean under the </a:t>
            </a:r>
            <a:r>
              <a:rPr lang="en-US" sz="2600" b="1"/>
              <a:t>&lt;stack-rs:providers&gt;</a:t>
            </a:r>
            <a:r>
              <a:rPr lang="en-US" sz="2600"/>
              <a:t> element of the </a:t>
            </a:r>
            <a:r>
              <a:rPr lang="en-US" sz="2600" b="1"/>
              <a:t>&lt;stack-rs:produce&gt;</a:t>
            </a:r>
            <a:r>
              <a:rPr lang="en-US" sz="2600"/>
              <a:t> configuration.</a:t>
            </a:r>
            <a:endParaRPr lang="en-US" sz="2600" b="1"/>
          </a:p>
        </p:txBody>
      </p:sp>
      <p:sp>
        <p:nvSpPr>
          <p:cNvPr id="2" name="Title 1"/>
          <p:cNvSpPr>
            <a:spLocks noGrp="1"/>
          </p:cNvSpPr>
          <p:nvPr>
            <p:ph type="title"/>
          </p:nvPr>
        </p:nvSpPr>
        <p:spPr/>
        <p:txBody>
          <a:bodyPr/>
          <a:lstStyle/>
          <a:p>
            <a:r>
              <a:rPr lang="en-US"/>
              <a:t>JAX-RS: MessageBodyWriter</a:t>
            </a:r>
          </a:p>
        </p:txBody>
      </p:sp>
    </p:spTree>
    <p:extLst>
      <p:ext uri="{BB962C8B-B14F-4D97-AF65-F5344CB8AC3E}">
        <p14:creationId xmlns:p14="http://schemas.microsoft.com/office/powerpoint/2010/main" val="1091956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Example PDF Export</a:t>
            </a:r>
          </a:p>
        </p:txBody>
      </p:sp>
      <p:sp>
        <p:nvSpPr>
          <p:cNvPr id="4" name="TextBox 3"/>
          <p:cNvSpPr txBox="1"/>
          <p:nvPr/>
        </p:nvSpPr>
        <p:spPr>
          <a:xfrm>
            <a:off x="304800" y="1371600"/>
            <a:ext cx="8534400" cy="5170646"/>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latin typeface="Courier New" pitchFamily="49" charset="0"/>
                <a:cs typeface="Courier New" pitchFamily="49" charset="0"/>
              </a:rPr>
              <a:t>@Provider</a:t>
            </a:r>
          </a:p>
          <a:p>
            <a:r>
              <a:rPr lang="en-US" sz="1500" dirty="0">
                <a:latin typeface="Courier New" pitchFamily="49" charset="0"/>
                <a:cs typeface="Courier New" pitchFamily="49" charset="0"/>
              </a:rPr>
              <a:t>@Produces(</a:t>
            </a:r>
            <a:r>
              <a:rPr lang="en-US" sz="1500" dirty="0">
                <a:solidFill>
                  <a:srgbClr val="CC9900"/>
                </a:solidFill>
                <a:latin typeface="Courier New" pitchFamily="49" charset="0"/>
                <a:cs typeface="Courier New" pitchFamily="49" charset="0"/>
              </a:rPr>
              <a:t>"application/pdf"</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PdfWriter</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implements</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MessageBodyWriter</a:t>
            </a:r>
            <a:r>
              <a:rPr lang="en-US" sz="1500" dirty="0">
                <a:latin typeface="Courier New" pitchFamily="49" charset="0"/>
                <a:cs typeface="Courier New" pitchFamily="49" charset="0"/>
              </a:rPr>
              <a:t>&lt;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err="1">
                <a:solidFill>
                  <a:srgbClr val="0000FF"/>
                </a:solidFill>
                <a:latin typeface="Courier New" pitchFamily="49" charset="0"/>
                <a:cs typeface="Courier New" pitchFamily="49" charset="0"/>
              </a:rPr>
              <a:t>boolean</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isWriteable</a:t>
            </a:r>
            <a:r>
              <a:rPr lang="en-US" sz="1500" dirty="0">
                <a:latin typeface="Courier New" pitchFamily="49" charset="0"/>
                <a:cs typeface="Courier New" pitchFamily="49" charset="0"/>
              </a:rPr>
              <a:t>(Class&lt;?&gt;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true</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true means I can write the type to PDF</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long</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getSize</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mc, 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return -1; </a:t>
            </a:r>
            <a:r>
              <a:rPr lang="en-US" sz="1500" dirty="0">
                <a:solidFill>
                  <a:srgbClr val="408040"/>
                </a:solidFill>
                <a:latin typeface="Courier New" pitchFamily="49" charset="0"/>
                <a:cs typeface="Courier New" pitchFamily="49" charset="0"/>
              </a:rPr>
              <a:t>// Negative value means I don’t know yet</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void</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writeTo</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mc, Class&lt;?&gt; type,</a:t>
            </a:r>
          </a:p>
          <a:p>
            <a:r>
              <a:rPr lang="en-US" sz="1500" dirty="0">
                <a:latin typeface="Courier New" pitchFamily="49" charset="0"/>
                <a:cs typeface="Courier New" pitchFamily="49" charset="0"/>
              </a:rPr>
              <a:t>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Annotation[] </a:t>
            </a:r>
            <a:r>
              <a:rPr lang="en-US" sz="1500" dirty="0" err="1">
                <a:latin typeface="Courier New" pitchFamily="49" charset="0"/>
                <a:cs typeface="Courier New" pitchFamily="49" charset="0"/>
              </a:rPr>
              <a:t>annot</a:t>
            </a:r>
            <a:r>
              <a:rPr lang="en-US" sz="1500" dirty="0">
                <a:latin typeface="Courier New" pitchFamily="49" charset="0"/>
                <a:cs typeface="Courier New" pitchFamily="49" charset="0"/>
              </a:rPr>
              <a:t>,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MultivaluedMap</a:t>
            </a:r>
            <a:r>
              <a:rPr lang="en-US" sz="1500" dirty="0">
                <a:latin typeface="Courier New" pitchFamily="49" charset="0"/>
                <a:cs typeface="Courier New" pitchFamily="49" charset="0"/>
              </a:rPr>
              <a:t>&lt;String, Object&gt; </a:t>
            </a:r>
            <a:r>
              <a:rPr lang="en-US" sz="1500" dirty="0" err="1">
                <a:latin typeface="Courier New" pitchFamily="49" charset="0"/>
                <a:cs typeface="Courier New" pitchFamily="49" charset="0"/>
              </a:rPr>
              <a:t>httpHeaders</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OutputStream</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entityStream</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throws</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IOException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WebApplicationException</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Use </a:t>
            </a:r>
            <a:r>
              <a:rPr lang="en-US" sz="1500" dirty="0" err="1">
                <a:solidFill>
                  <a:srgbClr val="408040"/>
                </a:solidFill>
                <a:latin typeface="Courier New" pitchFamily="49" charset="0"/>
                <a:cs typeface="Courier New" pitchFamily="49" charset="0"/>
              </a:rPr>
              <a:t>iText</a:t>
            </a:r>
            <a:r>
              <a:rPr lang="en-US" sz="1500" dirty="0">
                <a:solidFill>
                  <a:srgbClr val="408040"/>
                </a:solidFill>
                <a:latin typeface="Courier New" pitchFamily="49" charset="0"/>
                <a:cs typeface="Courier New" pitchFamily="49" charset="0"/>
              </a:rPr>
              <a:t> to generate PDF and write to </a:t>
            </a:r>
            <a:r>
              <a:rPr lang="en-US" sz="1500" dirty="0" err="1">
                <a:solidFill>
                  <a:srgbClr val="408040"/>
                </a:solidFill>
                <a:latin typeface="Courier New" pitchFamily="49" charset="0"/>
                <a:cs typeface="Courier New" pitchFamily="49" charset="0"/>
              </a:rPr>
              <a:t>entityStream</a:t>
            </a:r>
            <a:endParaRPr lang="en-US" sz="1500" dirty="0">
              <a:solidFill>
                <a:srgbClr val="408040"/>
              </a:solidFill>
              <a:latin typeface="Courier New" pitchFamily="49" charset="0"/>
              <a:cs typeface="Courier New" pitchFamily="49" charset="0"/>
            </a:endParaRP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p:txBody>
      </p:sp>
    </p:spTree>
    <p:extLst>
      <p:ext uri="{BB962C8B-B14F-4D97-AF65-F5344CB8AC3E}">
        <p14:creationId xmlns:p14="http://schemas.microsoft.com/office/powerpoint/2010/main" val="179842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lnSpcReduction="10000"/>
          </a:bodyPr>
          <a:lstStyle/>
          <a:p>
            <a:pPr marL="0" indent="0">
              <a:buNone/>
            </a:pPr>
            <a:r>
              <a:rPr lang="en-US" sz="2800"/>
              <a:t>To consume content in other formats (as input), do the following:</a:t>
            </a:r>
          </a:p>
          <a:p>
            <a:r>
              <a:rPr lang="en-US" sz="2600"/>
              <a:t>Implement </a:t>
            </a:r>
            <a:r>
              <a:rPr lang="en-US" sz="2600" b="1"/>
              <a:t>javax.ws.rs.ext.MessageBodyReader</a:t>
            </a:r>
            <a:r>
              <a:rPr lang="en-US" sz="2600"/>
              <a:t> for the type that you want to read from the request.</a:t>
            </a:r>
            <a:endParaRPr lang="en-US" sz="2600" b="1"/>
          </a:p>
          <a:p>
            <a:r>
              <a:rPr lang="en-US" sz="2600"/>
              <a:t>Annotate the implementation with </a:t>
            </a:r>
            <a:r>
              <a:rPr lang="en-US" sz="2600" b="1"/>
              <a:t>@Provider</a:t>
            </a:r>
          </a:p>
          <a:p>
            <a:r>
              <a:rPr lang="en-US" sz="2600"/>
              <a:t>Optionally annotate the implementation with </a:t>
            </a:r>
            <a:r>
              <a:rPr lang="en-US" sz="2600" b="1"/>
              <a:t>@Consumes</a:t>
            </a:r>
            <a:r>
              <a:rPr lang="en-US" sz="2600"/>
              <a:t> to restrict the content types for which it is suitable.</a:t>
            </a:r>
          </a:p>
          <a:p>
            <a:r>
              <a:rPr lang="en-US" sz="2600"/>
              <a:t>Configure an instance of your provider as a Spring bean.</a:t>
            </a:r>
          </a:p>
          <a:p>
            <a:r>
              <a:rPr lang="en-US" sz="2600"/>
              <a:t>Supply a reference to your bean under the </a:t>
            </a:r>
            <a:r>
              <a:rPr lang="en-US" sz="2600" b="1"/>
              <a:t>&lt;stack-rs:providers&gt;</a:t>
            </a:r>
            <a:r>
              <a:rPr lang="en-US" sz="2600"/>
              <a:t> element of the </a:t>
            </a:r>
            <a:r>
              <a:rPr lang="en-US" sz="2600" b="1"/>
              <a:t>&lt;stack-rs:produce&gt;</a:t>
            </a:r>
            <a:r>
              <a:rPr lang="en-US" sz="2600"/>
              <a:t> configuration.</a:t>
            </a:r>
          </a:p>
        </p:txBody>
      </p:sp>
      <p:sp>
        <p:nvSpPr>
          <p:cNvPr id="2" name="Title 1"/>
          <p:cNvSpPr>
            <a:spLocks noGrp="1"/>
          </p:cNvSpPr>
          <p:nvPr>
            <p:ph type="title"/>
          </p:nvPr>
        </p:nvSpPr>
        <p:spPr/>
        <p:txBody>
          <a:bodyPr/>
          <a:lstStyle/>
          <a:p>
            <a:r>
              <a:rPr lang="en-US"/>
              <a:t>JAX-RS: MessageBodyReader</a:t>
            </a:r>
          </a:p>
        </p:txBody>
      </p:sp>
    </p:spTree>
    <p:extLst>
      <p:ext uri="{BB962C8B-B14F-4D97-AF65-F5344CB8AC3E}">
        <p14:creationId xmlns:p14="http://schemas.microsoft.com/office/powerpoint/2010/main" val="2283178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Example Spreadsheet Import</a:t>
            </a:r>
          </a:p>
        </p:txBody>
      </p:sp>
      <p:sp>
        <p:nvSpPr>
          <p:cNvPr id="4" name="TextBox 3"/>
          <p:cNvSpPr txBox="1"/>
          <p:nvPr/>
        </p:nvSpPr>
        <p:spPr>
          <a:xfrm>
            <a:off x="304800" y="1524000"/>
            <a:ext cx="8534400" cy="4708981"/>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latin typeface="Courier New" pitchFamily="49" charset="0"/>
                <a:cs typeface="Courier New" pitchFamily="49" charset="0"/>
              </a:rPr>
              <a:t>@Provider</a:t>
            </a:r>
          </a:p>
          <a:p>
            <a:r>
              <a:rPr lang="en-US" sz="1500" dirty="0">
                <a:latin typeface="Courier New" pitchFamily="49" charset="0"/>
                <a:cs typeface="Courier New" pitchFamily="49" charset="0"/>
              </a:rPr>
              <a:t>@Consumes(</a:t>
            </a:r>
          </a:p>
          <a:p>
            <a:r>
              <a:rPr lang="en-US" sz="1500" dirty="0">
                <a:solidFill>
                  <a:srgbClr val="CC9900"/>
                </a:solidFill>
                <a:latin typeface="Courier New" pitchFamily="49" charset="0"/>
                <a:cs typeface="Courier New" pitchFamily="49" charset="0"/>
              </a:rPr>
              <a:t>"application/</a:t>
            </a:r>
            <a:r>
              <a:rPr lang="en-US" sz="1500" dirty="0" err="1">
                <a:solidFill>
                  <a:srgbClr val="CC9900"/>
                </a:solidFill>
                <a:latin typeface="Courier New" pitchFamily="49" charset="0"/>
                <a:cs typeface="Courier New" pitchFamily="49" charset="0"/>
              </a:rPr>
              <a:t>vnd.openxmlformats-officedocument.spreadsheetml.sheet</a:t>
            </a:r>
            <a:r>
              <a:rPr lang="en-US" sz="1500" dirty="0">
                <a:solidFill>
                  <a:srgbClr val="CC9900"/>
                </a:solidFill>
                <a:latin typeface="Courier New" pitchFamily="49" charset="0"/>
                <a:cs typeface="Courier New" pitchFamily="49" charset="0"/>
              </a:rPr>
              <a:t>"</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SpreadSheetReader</a:t>
            </a:r>
            <a:r>
              <a:rPr lang="en-US" sz="1500" dirty="0">
                <a:latin typeface="Courier New" pitchFamily="49" charset="0"/>
                <a:cs typeface="Courier New" pitchFamily="49" charset="0"/>
              </a:rPr>
              <a:t> implements </a:t>
            </a:r>
            <a:r>
              <a:rPr lang="en-US" sz="1500" dirty="0" err="1">
                <a:latin typeface="Courier New" pitchFamily="49" charset="0"/>
                <a:cs typeface="Courier New" pitchFamily="49" charset="0"/>
              </a:rPr>
              <a:t>MessageBodyReader</a:t>
            </a:r>
            <a:r>
              <a:rPr lang="en-US" sz="1500" dirty="0">
                <a:latin typeface="Courier New" pitchFamily="49" charset="0"/>
                <a:cs typeface="Courier New" pitchFamily="49" charset="0"/>
              </a:rPr>
              <a:t>&lt;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err="1">
                <a:solidFill>
                  <a:srgbClr val="0000FF"/>
                </a:solidFill>
                <a:latin typeface="Courier New" pitchFamily="49" charset="0"/>
                <a:cs typeface="Courier New" pitchFamily="49" charset="0"/>
              </a:rPr>
              <a:t>boolean</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isReadable</a:t>
            </a:r>
            <a:r>
              <a:rPr lang="en-US" sz="1500" dirty="0">
                <a:latin typeface="Courier New" pitchFamily="49" charset="0"/>
                <a:cs typeface="Courier New" pitchFamily="49" charset="0"/>
              </a:rPr>
              <a:t>(Class&lt;?&gt; type,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Annotation[] annotations,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true</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true means I can read the type as a spreadsheet</a:t>
            </a:r>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a:t>
            </a:r>
            <a:r>
              <a:rPr lang="en-US" sz="1500" b="1" dirty="0" err="1">
                <a:latin typeface="Courier New" pitchFamily="49" charset="0"/>
                <a:cs typeface="Courier New" pitchFamily="49" charset="0"/>
              </a:rPr>
              <a:t>readFrom</a:t>
            </a:r>
            <a:r>
              <a:rPr lang="en-US" sz="1500" dirty="0">
                <a:latin typeface="Courier New" pitchFamily="49" charset="0"/>
                <a:cs typeface="Courier New" pitchFamily="49" charset="0"/>
              </a:rPr>
              <a:t>(Class&lt;</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&gt; type,</a:t>
            </a:r>
          </a:p>
          <a:p>
            <a:r>
              <a:rPr lang="en-US" sz="1500" dirty="0">
                <a:latin typeface="Courier New" pitchFamily="49" charset="0"/>
                <a:cs typeface="Courier New" pitchFamily="49" charset="0"/>
              </a:rPr>
              <a:t>            Type </a:t>
            </a:r>
            <a:r>
              <a:rPr lang="en-US" sz="1500" dirty="0" err="1">
                <a:latin typeface="Courier New" pitchFamily="49" charset="0"/>
                <a:cs typeface="Courier New" pitchFamily="49" charset="0"/>
              </a:rPr>
              <a:t>genericType</a:t>
            </a:r>
            <a:r>
              <a:rPr lang="en-US" sz="1500" dirty="0">
                <a:latin typeface="Courier New" pitchFamily="49" charset="0"/>
                <a:cs typeface="Courier New" pitchFamily="49" charset="0"/>
              </a:rPr>
              <a:t>, Annotation[] </a:t>
            </a:r>
            <a:r>
              <a:rPr lang="en-US" sz="1500" dirty="0" err="1">
                <a:latin typeface="Courier New" pitchFamily="49" charset="0"/>
                <a:cs typeface="Courier New" pitchFamily="49" charset="0"/>
              </a:rPr>
              <a:t>annot</a:t>
            </a:r>
            <a:r>
              <a:rPr lang="en-US" sz="1500" dirty="0">
                <a:latin typeface="Courier New" pitchFamily="49" charset="0"/>
                <a:cs typeface="Courier New" pitchFamily="49" charset="0"/>
              </a:rPr>
              <a:t>, MediaType </a:t>
            </a:r>
            <a:r>
              <a:rPr lang="en-US" sz="1500" dirty="0" err="1">
                <a:latin typeface="Courier New" pitchFamily="49" charset="0"/>
                <a:cs typeface="Courier New" pitchFamily="49" charset="0"/>
              </a:rPr>
              <a:t>mediaType</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MultivaluedMap</a:t>
            </a:r>
            <a:r>
              <a:rPr lang="en-US" sz="1500" dirty="0">
                <a:latin typeface="Courier New" pitchFamily="49" charset="0"/>
                <a:cs typeface="Courier New" pitchFamily="49" charset="0"/>
              </a:rPr>
              <a:t>&lt;String, String&gt; </a:t>
            </a:r>
            <a:r>
              <a:rPr lang="en-US" sz="1500" dirty="0" err="1">
                <a:latin typeface="Courier New" pitchFamily="49" charset="0"/>
                <a:cs typeface="Courier New" pitchFamily="49" charset="0"/>
              </a:rPr>
              <a:t>httpHeaders</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InputStream</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entityStream</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throws</a:t>
            </a:r>
            <a:r>
              <a:rPr lang="en-US" sz="1500" dirty="0">
                <a:solidFill>
                  <a:srgbClr val="0000FF"/>
                </a:solidFill>
                <a:latin typeface="Courier New" pitchFamily="49" charset="0"/>
                <a:cs typeface="Courier New" pitchFamily="49" charset="0"/>
              </a:rPr>
              <a:t> </a:t>
            </a:r>
            <a:r>
              <a:rPr lang="en-US" sz="1500" dirty="0" err="1">
                <a:latin typeface="Courier New" pitchFamily="49" charset="0"/>
                <a:cs typeface="Courier New" pitchFamily="49" charset="0"/>
              </a:rPr>
              <a:t>IOException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WebApplicationException</a:t>
            </a:r>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 catalog = new </a:t>
            </a:r>
            <a:r>
              <a:rPr lang="en-US" sz="1500" dirty="0" err="1">
                <a:latin typeface="Courier New" pitchFamily="49" charset="0"/>
                <a:cs typeface="Courier New" pitchFamily="49" charset="0"/>
              </a:rPr>
              <a:t>MyCatalog</a:t>
            </a:r>
            <a:r>
              <a:rPr lang="en-US" sz="1500" dirty="0">
                <a:latin typeface="Courier New" pitchFamily="49" charset="0"/>
                <a:cs typeface="Courier New" pitchFamily="49" charset="0"/>
              </a:rPr>
              <a:t>()</a:t>
            </a:r>
          </a:p>
          <a:p>
            <a:r>
              <a:rPr lang="en-US" sz="1500" dirty="0">
                <a:solidFill>
                  <a:srgbClr val="408040"/>
                </a:solidFill>
                <a:latin typeface="Courier New" pitchFamily="49" charset="0"/>
                <a:cs typeface="Courier New" pitchFamily="49" charset="0"/>
              </a:rPr>
              <a:t>        // Use Apache POI, to read the spreadsheet and extract its data</a:t>
            </a:r>
          </a:p>
          <a:p>
            <a:r>
              <a:rPr lang="en-US" sz="1500" dirty="0">
                <a:latin typeface="Courier New" pitchFamily="49" charset="0"/>
                <a:cs typeface="Courier New" pitchFamily="49" charset="0"/>
              </a:rPr>
              <a:t>        return catalog;</a:t>
            </a: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p:txBody>
      </p:sp>
    </p:spTree>
    <p:extLst>
      <p:ext uri="{BB962C8B-B14F-4D97-AF65-F5344CB8AC3E}">
        <p14:creationId xmlns:p14="http://schemas.microsoft.com/office/powerpoint/2010/main" val="3426422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2"/>
          </p:nvPr>
        </p:nvSpPr>
        <p:spPr/>
        <p:txBody>
          <a:bodyPr/>
          <a:lstStyle/>
          <a:p>
            <a:pPr marL="0" indent="0">
              <a:buNone/>
            </a:pPr>
            <a:r>
              <a:rPr lang="en-US"/>
              <a:t>The Stack RS namespace handler can be configured to use your own custom providers:</a:t>
            </a:r>
          </a:p>
        </p:txBody>
      </p:sp>
      <p:sp>
        <p:nvSpPr>
          <p:cNvPr id="2" name="Title 1"/>
          <p:cNvSpPr>
            <a:spLocks noGrp="1"/>
          </p:cNvSpPr>
          <p:nvPr>
            <p:ph type="title"/>
          </p:nvPr>
        </p:nvSpPr>
        <p:spPr/>
        <p:txBody>
          <a:bodyPr/>
          <a:lstStyle/>
          <a:p>
            <a:r>
              <a:rPr lang="en-US"/>
              <a:t>JAX-RS: Example Configuration</a:t>
            </a:r>
          </a:p>
        </p:txBody>
      </p:sp>
      <p:sp>
        <p:nvSpPr>
          <p:cNvPr id="4" name="TextBox 3"/>
          <p:cNvSpPr txBox="1"/>
          <p:nvPr/>
        </p:nvSpPr>
        <p:spPr>
          <a:xfrm>
            <a:off x="286473" y="2438400"/>
            <a:ext cx="8534400" cy="2585323"/>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a:solidFill>
                  <a:srgbClr val="0000FF"/>
                </a:solidFill>
                <a:latin typeface="Courier New" pitchFamily="49" charset="0"/>
                <a:cs typeface="Courier New" pitchFamily="49" charset="0"/>
              </a:rPr>
              <a:t>&lt;stack-rs:produce&gt;</a:t>
            </a:r>
          </a:p>
          <a:p>
            <a:r>
              <a:rPr lang="en-US">
                <a:solidFill>
                  <a:srgbClr val="0000FF"/>
                </a:solidFill>
                <a:latin typeface="Courier New" pitchFamily="49" charset="0"/>
                <a:cs typeface="Courier New" pitchFamily="49" charset="0"/>
              </a:rPr>
              <a:t>    &lt;stack-rs:interfaces&gt;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"catalogServiceRest"</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&lt;/stack-rs:interfaces&gt;</a:t>
            </a:r>
          </a:p>
          <a:p>
            <a:r>
              <a:rPr lang="en-US">
                <a:solidFill>
                  <a:srgbClr val="0000FF"/>
                </a:solidFill>
                <a:latin typeface="Courier New" pitchFamily="49" charset="0"/>
                <a:cs typeface="Courier New" pitchFamily="49" charset="0"/>
              </a:rPr>
              <a:t>    &lt;stack-rs:providers&gt;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"pdfWriter"</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&lt;ref </a:t>
            </a:r>
            <a:r>
              <a:rPr lang="en-US">
                <a:solidFill>
                  <a:srgbClr val="008000"/>
                </a:solidFill>
                <a:latin typeface="Courier New" pitchFamily="49" charset="0"/>
                <a:cs typeface="Courier New" pitchFamily="49" charset="0"/>
              </a:rPr>
              <a:t>bean</a:t>
            </a:r>
            <a:r>
              <a:rPr lang="en-US">
                <a:solidFill>
                  <a:schemeClr val="bg1">
                    <a:lumMod val="10000"/>
                  </a:schemeClr>
                </a:solidFill>
                <a:latin typeface="Courier New" pitchFamily="49" charset="0"/>
                <a:cs typeface="Courier New" pitchFamily="49" charset="0"/>
              </a:rPr>
              <a:t>=</a:t>
            </a:r>
            <a:r>
              <a:rPr lang="en-US">
                <a:solidFill>
                  <a:srgbClr val="CC9900"/>
                </a:solidFill>
                <a:latin typeface="Courier New" pitchFamily="49" charset="0"/>
                <a:cs typeface="Courier New" pitchFamily="49" charset="0"/>
              </a:rPr>
              <a:t>"xlsReader"</a:t>
            </a:r>
            <a:r>
              <a:rPr lang="en-US">
                <a:solidFill>
                  <a:srgbClr val="0000FF"/>
                </a:solidFill>
                <a:latin typeface="Courier New" pitchFamily="49" charset="0"/>
                <a:cs typeface="Courier New" pitchFamily="49" charset="0"/>
              </a:rPr>
              <a:t>/&gt;</a:t>
            </a:r>
          </a:p>
          <a:p>
            <a:r>
              <a:rPr lang="en-US">
                <a:solidFill>
                  <a:srgbClr val="0000FF"/>
                </a:solidFill>
                <a:latin typeface="Courier New" pitchFamily="49" charset="0"/>
                <a:cs typeface="Courier New" pitchFamily="49" charset="0"/>
              </a:rPr>
              <a:t>    &lt;/stack-rs:providers&gt;</a:t>
            </a:r>
          </a:p>
          <a:p>
            <a:r>
              <a:rPr lang="en-US">
                <a:solidFill>
                  <a:srgbClr val="0000FF"/>
                </a:solidFill>
                <a:latin typeface="Courier New" pitchFamily="49" charset="0"/>
                <a:cs typeface="Courier New" pitchFamily="49" charset="0"/>
              </a:rPr>
              <a:t>&lt;/stack-rs:produce&gt;</a:t>
            </a:r>
          </a:p>
        </p:txBody>
      </p:sp>
    </p:spTree>
    <p:extLst>
      <p:ext uri="{BB962C8B-B14F-4D97-AF65-F5344CB8AC3E}">
        <p14:creationId xmlns:p14="http://schemas.microsoft.com/office/powerpoint/2010/main" val="4215040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As a requirement of JAX-RS, CXF automatically provides support for reading and writing XML to and from JAXB annotated classes.</a:t>
            </a:r>
          </a:p>
          <a:p>
            <a:r>
              <a:rPr lang="en-US"/>
              <a:t>CXF also provides built-in support for reading and writing JSON to and from JAXB annotated classes.</a:t>
            </a:r>
          </a:p>
          <a:p>
            <a:pPr lvl="1"/>
            <a:r>
              <a:rPr lang="en-US"/>
              <a:t>Default support uses Jettison as the JSON provider</a:t>
            </a:r>
          </a:p>
          <a:p>
            <a:pPr lvl="1"/>
            <a:r>
              <a:rPr lang="en-US"/>
              <a:t>The Stack RS namespace handler will automatically configure Jackson as the JSON provider if it is on the classpath.</a:t>
            </a:r>
          </a:p>
        </p:txBody>
      </p:sp>
      <p:sp>
        <p:nvSpPr>
          <p:cNvPr id="2" name="Title 1"/>
          <p:cNvSpPr>
            <a:spLocks noGrp="1"/>
          </p:cNvSpPr>
          <p:nvPr>
            <p:ph type="title"/>
          </p:nvPr>
        </p:nvSpPr>
        <p:spPr/>
        <p:txBody>
          <a:bodyPr/>
          <a:lstStyle/>
          <a:p>
            <a:r>
              <a:rPr lang="en-US"/>
              <a:t>JAX-RS: XML and JSON Providers</a:t>
            </a:r>
          </a:p>
        </p:txBody>
      </p:sp>
    </p:spTree>
    <p:extLst>
      <p:ext uri="{BB962C8B-B14F-4D97-AF65-F5344CB8AC3E}">
        <p14:creationId xmlns:p14="http://schemas.microsoft.com/office/powerpoint/2010/main" val="3892181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sz="2800"/>
              <a:t>There may be times when you need to customize the response from your JAX-RS service, for example:</a:t>
            </a:r>
          </a:p>
          <a:p>
            <a:r>
              <a:rPr lang="en-US" sz="2800"/>
              <a:t>To provide metadata instead of, or in addition to, the response entity.</a:t>
            </a:r>
          </a:p>
          <a:p>
            <a:r>
              <a:rPr lang="en-US" sz="2800"/>
              <a:t>To supply a custom status code</a:t>
            </a:r>
          </a:p>
          <a:p>
            <a:r>
              <a:rPr lang="en-US" sz="2800"/>
              <a:t>To instruct CXF to perform a redirect.</a:t>
            </a:r>
          </a:p>
          <a:p>
            <a:pPr marL="0" indent="0">
              <a:buNone/>
            </a:pPr>
            <a:r>
              <a:rPr lang="en-US" sz="2800"/>
              <a:t>For these cases, JAX-RS provides the abstract </a:t>
            </a:r>
            <a:r>
              <a:rPr lang="en-US" sz="2800" b="1"/>
              <a:t>Response</a:t>
            </a:r>
            <a:r>
              <a:rPr lang="en-US" sz="2800"/>
              <a:t> class and the </a:t>
            </a:r>
            <a:r>
              <a:rPr lang="en-US" sz="2800" b="1"/>
              <a:t>ResponseBuilder</a:t>
            </a:r>
            <a:r>
              <a:rPr lang="en-US" sz="2800"/>
              <a:t> utility.</a:t>
            </a:r>
          </a:p>
          <a:p>
            <a:r>
              <a:rPr lang="en-US" sz="2800"/>
              <a:t>An example is provided on the following screen.</a:t>
            </a:r>
          </a:p>
        </p:txBody>
      </p:sp>
      <p:sp>
        <p:nvSpPr>
          <p:cNvPr id="2" name="Title 1"/>
          <p:cNvSpPr>
            <a:spLocks noGrp="1"/>
          </p:cNvSpPr>
          <p:nvPr>
            <p:ph type="title"/>
          </p:nvPr>
        </p:nvSpPr>
        <p:spPr/>
        <p:txBody>
          <a:bodyPr/>
          <a:lstStyle/>
          <a:p>
            <a:r>
              <a:rPr lang="en-US"/>
              <a:t>JAX-RS: Customizing the Response</a:t>
            </a:r>
          </a:p>
        </p:txBody>
      </p:sp>
    </p:spTree>
    <p:extLst>
      <p:ext uri="{BB962C8B-B14F-4D97-AF65-F5344CB8AC3E}">
        <p14:creationId xmlns:p14="http://schemas.microsoft.com/office/powerpoint/2010/main" val="2908276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REST stands for </a:t>
            </a:r>
            <a:r>
              <a:rPr lang="en-US" u="sng"/>
              <a:t>Re</a:t>
            </a:r>
            <a:r>
              <a:rPr lang="en-US"/>
              <a:t>presentational </a:t>
            </a:r>
            <a:r>
              <a:rPr lang="en-US" u="sng"/>
              <a:t>S</a:t>
            </a:r>
            <a:r>
              <a:rPr lang="en-US"/>
              <a:t>tate </a:t>
            </a:r>
            <a:r>
              <a:rPr lang="en-US" u="sng"/>
              <a:t>T</a:t>
            </a:r>
            <a:r>
              <a:rPr lang="en-US"/>
              <a:t>ransfer</a:t>
            </a:r>
          </a:p>
          <a:p>
            <a:r>
              <a:rPr lang="en-US" sz="2800"/>
              <a:t>It is an architectural </a:t>
            </a:r>
            <a:r>
              <a:rPr lang="en-US" sz="2800" b="1" i="1"/>
              <a:t>pattern </a:t>
            </a:r>
            <a:r>
              <a:rPr lang="en-US" sz="2800"/>
              <a:t>for developing web services as opposed to a </a:t>
            </a:r>
            <a:r>
              <a:rPr lang="en-US" sz="2800" b="1" i="1"/>
              <a:t>specification</a:t>
            </a:r>
            <a:r>
              <a:rPr lang="en-US" sz="2800"/>
              <a:t>.</a:t>
            </a:r>
          </a:p>
          <a:p>
            <a:r>
              <a:rPr lang="en-US" sz="2800"/>
              <a:t>REST web services communicate over the HTTP specification, using HTTP vocabulary:</a:t>
            </a:r>
            <a:endParaRPr lang="en-US"/>
          </a:p>
          <a:p>
            <a:pPr lvl="1"/>
            <a:r>
              <a:rPr lang="en-US"/>
              <a:t>Methods (GET, POST, etc.)</a:t>
            </a:r>
          </a:p>
          <a:p>
            <a:pPr lvl="1"/>
            <a:r>
              <a:rPr lang="en-US"/>
              <a:t>HTTP URI syntax (paths, parameters, etc.)</a:t>
            </a:r>
          </a:p>
          <a:p>
            <a:pPr lvl="1"/>
            <a:r>
              <a:rPr lang="en-US"/>
              <a:t>Media types (xml, json, html, plain text, etc)</a:t>
            </a:r>
          </a:p>
          <a:p>
            <a:pPr lvl="1"/>
            <a:r>
              <a:rPr lang="en-US"/>
              <a:t>HTTP Response codes.</a:t>
            </a:r>
            <a:endParaRPr lang="en-US" sz="2800"/>
          </a:p>
          <a:p>
            <a:endParaRPr lang="en-US"/>
          </a:p>
          <a:p>
            <a:pPr lvl="2"/>
            <a:endParaRPr lang="en-US" sz="2000"/>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2680710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Customizing the Response</a:t>
            </a:r>
          </a:p>
        </p:txBody>
      </p:sp>
      <p:sp>
        <p:nvSpPr>
          <p:cNvPr id="4" name="TextBox 3"/>
          <p:cNvSpPr txBox="1"/>
          <p:nvPr/>
        </p:nvSpPr>
        <p:spPr>
          <a:xfrm>
            <a:off x="304007" y="1524000"/>
            <a:ext cx="8534400" cy="4939814"/>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dirty="0">
                <a:solidFill>
                  <a:schemeClr val="bg1">
                    <a:lumMod val="10000"/>
                  </a:schemeClr>
                </a:solidFill>
                <a:latin typeface="Courier New" pitchFamily="49" charset="0"/>
                <a:cs typeface="Courier New" pitchFamily="49" charset="0"/>
              </a:rPr>
              <a:t>@Path(</a:t>
            </a:r>
            <a:r>
              <a:rPr lang="en-US" sz="1500" dirty="0">
                <a:solidFill>
                  <a:srgbClr val="CC9900"/>
                </a:solidFill>
                <a:latin typeface="Courier New" pitchFamily="49" charset="0"/>
                <a:cs typeface="Courier New" pitchFamily="49" charset="0"/>
              </a:rPr>
              <a:t>"example"</a:t>
            </a:r>
            <a:r>
              <a:rPr lang="en-US" sz="1500" dirty="0">
                <a:solidFill>
                  <a:schemeClr val="bg1">
                    <a:lumMod val="10000"/>
                  </a:schemeClr>
                </a:solidFill>
                <a:latin typeface="Courier New" pitchFamily="49" charset="0"/>
                <a:cs typeface="Courier New" pitchFamily="49" charset="0"/>
              </a:rPr>
              <a:t>)</a:t>
            </a:r>
          </a:p>
          <a:p>
            <a:r>
              <a:rPr lang="en-US" sz="1500" dirty="0">
                <a:latin typeface="Courier New" pitchFamily="49" charset="0"/>
                <a:cs typeface="Courier New" pitchFamily="49" charset="0"/>
              </a:rPr>
              <a:t>@Produces({</a:t>
            </a:r>
            <a:r>
              <a:rPr lang="en-US" sz="1500" dirty="0">
                <a:solidFill>
                  <a:srgbClr val="CC9900"/>
                </a:solidFill>
                <a:latin typeface="Courier New" pitchFamily="49" charset="0"/>
                <a:cs typeface="Courier New" pitchFamily="49" charset="0"/>
              </a:rPr>
              <a:t>"application/json"</a:t>
            </a:r>
            <a:r>
              <a:rPr lang="en-US" sz="1500" dirty="0">
                <a:latin typeface="Courier New" pitchFamily="49" charset="0"/>
                <a:cs typeface="Courier New" pitchFamily="49" charset="0"/>
              </a:rPr>
              <a:t>, </a:t>
            </a:r>
            <a:r>
              <a:rPr lang="en-US" sz="1500" dirty="0">
                <a:solidFill>
                  <a:srgbClr val="CC9900"/>
                </a:solidFill>
                <a:latin typeface="Courier New" pitchFamily="49" charset="0"/>
                <a:cs typeface="Courier New" pitchFamily="49" charset="0"/>
              </a:rPr>
              <a:t>"application/xml"</a:t>
            </a:r>
            <a:r>
              <a:rPr lang="en-US" sz="1500" dirty="0">
                <a:latin typeface="Courier New" pitchFamily="49" charset="0"/>
                <a:cs typeface="Courier New" pitchFamily="49" charset="0"/>
              </a:rPr>
              <a:t>})</a:t>
            </a:r>
          </a:p>
          <a:p>
            <a:r>
              <a:rPr lang="en-US" sz="1500" dirty="0">
                <a:latin typeface="Courier New" pitchFamily="49" charset="0"/>
                <a:cs typeface="Courier New" pitchFamily="49" charset="0"/>
              </a:rPr>
              <a:t>@Consumes({</a:t>
            </a:r>
            <a:r>
              <a:rPr lang="en-US" sz="1500" dirty="0">
                <a:solidFill>
                  <a:srgbClr val="CC9900"/>
                </a:solidFill>
                <a:latin typeface="Courier New" pitchFamily="49" charset="0"/>
                <a:cs typeface="Courier New" pitchFamily="49" charset="0"/>
              </a:rPr>
              <a:t>"application/json"</a:t>
            </a:r>
            <a:r>
              <a:rPr lang="en-US" sz="1500" dirty="0">
                <a:latin typeface="Courier New" pitchFamily="49" charset="0"/>
                <a:cs typeface="Courier New" pitchFamily="49" charset="0"/>
              </a:rPr>
              <a:t>, </a:t>
            </a:r>
            <a:r>
              <a:rPr lang="en-US" sz="1500" dirty="0">
                <a:solidFill>
                  <a:srgbClr val="CC9900"/>
                </a:solidFill>
                <a:latin typeface="Courier New" pitchFamily="49" charset="0"/>
                <a:cs typeface="Courier New" pitchFamily="49" charset="0"/>
              </a:rPr>
              <a:t>"application/xml"</a:t>
            </a:r>
            <a:r>
              <a:rPr lang="en-US" sz="1500" dirty="0">
                <a:latin typeface="Courier New" pitchFamily="49" charset="0"/>
                <a:cs typeface="Courier New" pitchFamily="49" charset="0"/>
              </a:rPr>
              <a:t>})</a:t>
            </a:r>
            <a:endParaRPr lang="en-US" sz="1500" b="1" dirty="0">
              <a:solidFill>
                <a:srgbClr val="0000FF"/>
              </a:solidFill>
              <a:latin typeface="Courier New" pitchFamily="49" charset="0"/>
              <a:cs typeface="Courier New" pitchFamily="49" charset="0"/>
            </a:endParaRPr>
          </a:p>
          <a:p>
            <a:r>
              <a:rPr lang="en-US" sz="1500" b="1" dirty="0">
                <a:solidFill>
                  <a:srgbClr val="0000FF"/>
                </a:solidFill>
                <a:latin typeface="Courier New" pitchFamily="49" charset="0"/>
                <a:cs typeface="Courier New" pitchFamily="49" charset="0"/>
              </a:rPr>
              <a:t>public</a:t>
            </a:r>
            <a:r>
              <a:rPr lang="en-US" sz="1500" dirty="0">
                <a:solidFill>
                  <a:srgbClr val="0000FF"/>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class</a:t>
            </a:r>
            <a:r>
              <a:rPr lang="en-US" sz="1500" dirty="0">
                <a:solidFill>
                  <a:srgbClr val="0000FF"/>
                </a:solidFill>
                <a:latin typeface="Courier New" pitchFamily="49" charset="0"/>
                <a:cs typeface="Courier New" pitchFamily="49" charset="0"/>
              </a:rPr>
              <a:t> </a:t>
            </a:r>
            <a:r>
              <a:rPr lang="en-US" sz="1500" b="1" dirty="0" err="1">
                <a:latin typeface="Courier New" pitchFamily="49" charset="0"/>
                <a:cs typeface="Courier New" pitchFamily="49" charset="0"/>
              </a:rPr>
              <a:t>ExampleRestService</a:t>
            </a:r>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@GET</a:t>
            </a:r>
          </a:p>
          <a:p>
            <a:r>
              <a:rPr lang="en-US" sz="1500" dirty="0">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public</a:t>
            </a:r>
            <a:r>
              <a:rPr lang="en-US" sz="1500" dirty="0">
                <a:latin typeface="Courier New" pitchFamily="49" charset="0"/>
                <a:cs typeface="Courier New" pitchFamily="49" charset="0"/>
              </a:rPr>
              <a:t> List&lt;Item&gt; </a:t>
            </a:r>
            <a:r>
              <a:rPr lang="en-US" sz="1500" dirty="0" err="1">
                <a:latin typeface="Courier New" pitchFamily="49" charset="0"/>
                <a:cs typeface="Courier New" pitchFamily="49" charset="0"/>
              </a:rPr>
              <a:t>getItems</a:t>
            </a:r>
            <a:r>
              <a:rPr lang="en-US" sz="1500" dirty="0">
                <a:latin typeface="Courier New" pitchFamily="49" charset="0"/>
                <a:cs typeface="Courier New" pitchFamily="49" charset="0"/>
              </a:rPr>
              <a:t>() {</a:t>
            </a:r>
          </a:p>
          <a:p>
            <a:r>
              <a:rPr lang="en-US" sz="1500" dirty="0">
                <a:solidFill>
                  <a:srgbClr val="408040"/>
                </a:solidFill>
                <a:latin typeface="Courier New" pitchFamily="49" charset="0"/>
                <a:cs typeface="Courier New" pitchFamily="49" charset="0"/>
              </a:rPr>
              <a:t>        // Return all items.</a:t>
            </a:r>
          </a:p>
          <a:p>
            <a:r>
              <a:rPr lang="en-US" sz="1500" dirty="0">
                <a:solidFill>
                  <a:schemeClr val="bg1">
                    <a:lumMod val="10000"/>
                  </a:schemeClr>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solidFill>
                  <a:schemeClr val="bg1">
                    <a:lumMod val="10000"/>
                  </a:schemeClr>
                </a:solidFill>
                <a:latin typeface="Courier New" pitchFamily="49" charset="0"/>
                <a:cs typeface="Courier New" pitchFamily="49" charset="0"/>
              </a:rPr>
              <a:t> items;</a:t>
            </a:r>
          </a:p>
          <a:p>
            <a:r>
              <a:rPr lang="en-US" sz="1500" dirty="0">
                <a:latin typeface="Courier New" pitchFamily="49" charset="0"/>
                <a:cs typeface="Courier New" pitchFamily="49" charset="0"/>
              </a:rPr>
              <a:t>    }</a:t>
            </a:r>
          </a:p>
          <a:p>
            <a:endParaRPr lang="en-US" sz="1500" dirty="0">
              <a:latin typeface="Courier New" pitchFamily="49" charset="0"/>
              <a:cs typeface="Courier New" pitchFamily="49" charset="0"/>
            </a:endParaRPr>
          </a:p>
          <a:p>
            <a:r>
              <a:rPr lang="en-US" sz="1500" dirty="0">
                <a:latin typeface="Courier New" pitchFamily="49" charset="0"/>
                <a:cs typeface="Courier New" pitchFamily="49" charset="0"/>
              </a:rPr>
              <a:t>    @POST</a:t>
            </a:r>
          </a:p>
          <a:p>
            <a:r>
              <a:rPr lang="en-US" sz="1500" dirty="0">
                <a:latin typeface="Courier New" pitchFamily="49" charset="0"/>
                <a:cs typeface="Courier New" pitchFamily="49" charset="0"/>
              </a:rPr>
              <a:t>    @Path(</a:t>
            </a:r>
            <a:r>
              <a:rPr lang="en-US" sz="1500" dirty="0">
                <a:solidFill>
                  <a:srgbClr val="CC9900"/>
                </a:solidFill>
                <a:latin typeface="Courier New" pitchFamily="49" charset="0"/>
                <a:cs typeface="Courier New" pitchFamily="49" charset="0"/>
              </a:rPr>
              <a:t>"items"</a:t>
            </a:r>
            <a:r>
              <a:rPr lang="en-US" sz="1500" dirty="0">
                <a:latin typeface="Courier New" pitchFamily="49" charset="0"/>
                <a:cs typeface="Courier New" pitchFamily="49" charset="0"/>
              </a:rPr>
              <a:t>)</a:t>
            </a:r>
          </a:p>
          <a:p>
            <a:r>
              <a:rPr lang="en-US" sz="1500" b="1" dirty="0">
                <a:solidFill>
                  <a:srgbClr val="0000FF"/>
                </a:solidFill>
                <a:latin typeface="Courier New" pitchFamily="49" charset="0"/>
                <a:cs typeface="Courier New" pitchFamily="49" charset="0"/>
              </a:rPr>
              <a:t>    public</a:t>
            </a:r>
            <a:r>
              <a:rPr lang="en-US" sz="1500" dirty="0">
                <a:solidFill>
                  <a:srgbClr val="0000FF"/>
                </a:solidFill>
                <a:latin typeface="Courier New" pitchFamily="49" charset="0"/>
                <a:cs typeface="Courier New" pitchFamily="49" charset="0"/>
              </a:rPr>
              <a:t> </a:t>
            </a:r>
            <a:r>
              <a:rPr lang="en-US" sz="1500" dirty="0">
                <a:latin typeface="Courier New" pitchFamily="49" charset="0"/>
                <a:cs typeface="Courier New" pitchFamily="49" charset="0"/>
              </a:rPr>
              <a:t>Response </a:t>
            </a:r>
            <a:r>
              <a:rPr lang="en-US" sz="1500" b="1" dirty="0" err="1">
                <a:latin typeface="Courier New" pitchFamily="49" charset="0"/>
                <a:cs typeface="Courier New" pitchFamily="49" charset="0"/>
              </a:rPr>
              <a:t>editItems</a:t>
            </a:r>
            <a:r>
              <a:rPr lang="en-US" sz="1500" dirty="0">
                <a:latin typeface="Courier New" pitchFamily="49" charset="0"/>
                <a:cs typeface="Courier New" pitchFamily="49" charset="0"/>
              </a:rPr>
              <a:t>(List&lt;Item&gt; items) {</a:t>
            </a:r>
          </a:p>
          <a:p>
            <a:r>
              <a:rPr lang="en-US" sz="1500" dirty="0">
                <a:solidFill>
                  <a:srgbClr val="408040"/>
                </a:solidFill>
                <a:latin typeface="Courier New" pitchFamily="49" charset="0"/>
                <a:cs typeface="Courier New" pitchFamily="49" charset="0"/>
              </a:rPr>
              <a:t>        // ... Modify the list of items</a:t>
            </a:r>
          </a:p>
          <a:p>
            <a:r>
              <a:rPr lang="en-US" sz="1500" dirty="0">
                <a:solidFill>
                  <a:srgbClr val="408040"/>
                </a:solidFill>
                <a:latin typeface="Courier New" pitchFamily="49" charset="0"/>
                <a:cs typeface="Courier New" pitchFamily="49" charset="0"/>
              </a:rPr>
              <a:t>        </a:t>
            </a:r>
            <a:r>
              <a:rPr lang="en-US" sz="1500" dirty="0" err="1">
                <a:latin typeface="Courier New" pitchFamily="49" charset="0"/>
                <a:cs typeface="Courier New" pitchFamily="49" charset="0"/>
              </a:rPr>
              <a:t>ResponseBuilder</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rb</a:t>
            </a:r>
            <a:r>
              <a:rPr lang="en-US" sz="1500" dirty="0">
                <a:latin typeface="Courier New" pitchFamily="49" charset="0"/>
                <a:cs typeface="Courier New" pitchFamily="49" charset="0"/>
              </a:rPr>
              <a:t> = </a:t>
            </a:r>
            <a:r>
              <a:rPr lang="en-US" sz="1500" dirty="0" err="1">
                <a:latin typeface="Courier New" pitchFamily="49" charset="0"/>
                <a:cs typeface="Courier New" pitchFamily="49" charset="0"/>
              </a:rPr>
              <a:t>Response.temporaryRedirect</a:t>
            </a:r>
            <a:r>
              <a:rPr lang="en-US" sz="1500" dirty="0">
                <a:latin typeface="Courier New" pitchFamily="49" charset="0"/>
                <a:cs typeface="Courier New" pitchFamily="49" charset="0"/>
              </a:rPr>
              <a:t>(</a:t>
            </a:r>
          </a:p>
          <a:p>
            <a:r>
              <a:rPr lang="en-US" sz="1500" dirty="0">
                <a:solidFill>
                  <a:srgbClr val="CC9900"/>
                </a:solidFill>
                <a:latin typeface="Courier New" pitchFamily="49" charset="0"/>
                <a:cs typeface="Courier New" pitchFamily="49" charset="0"/>
              </a:rPr>
              <a:t>                </a:t>
            </a:r>
            <a:r>
              <a:rPr lang="en-US" sz="1500" dirty="0" err="1">
                <a:latin typeface="Courier New" pitchFamily="49" charset="0"/>
                <a:cs typeface="Courier New" pitchFamily="49" charset="0"/>
              </a:rPr>
              <a:t>URI.create</a:t>
            </a:r>
            <a:r>
              <a:rPr lang="en-US" sz="1500" dirty="0">
                <a:latin typeface="Courier New" pitchFamily="49" charset="0"/>
                <a:cs typeface="Courier New" pitchFamily="49" charset="0"/>
              </a:rPr>
              <a:t>(</a:t>
            </a:r>
            <a:r>
              <a:rPr lang="en-US" sz="1500" dirty="0" err="1">
                <a:latin typeface="Courier New" pitchFamily="49" charset="0"/>
                <a:cs typeface="Courier New" pitchFamily="49" charset="0"/>
              </a:rPr>
              <a:t>UriInfo.getBaseUri</a:t>
            </a:r>
            <a:r>
              <a:rPr lang="en-US" sz="1500" dirty="0">
                <a:latin typeface="Courier New" pitchFamily="49" charset="0"/>
                <a:cs typeface="Courier New" pitchFamily="49" charset="0"/>
              </a:rPr>
              <a:t>() + </a:t>
            </a:r>
            <a:r>
              <a:rPr lang="en-US" sz="1500" dirty="0">
                <a:solidFill>
                  <a:srgbClr val="CC9900"/>
                </a:solidFill>
                <a:latin typeface="Courier New" pitchFamily="49" charset="0"/>
                <a:cs typeface="Courier New" pitchFamily="49" charset="0"/>
              </a:rPr>
              <a:t>"example"</a:t>
            </a:r>
            <a:r>
              <a:rPr lang="en-US" sz="1500" dirty="0">
                <a:latin typeface="Courier New" pitchFamily="49" charset="0"/>
                <a:cs typeface="Courier New" pitchFamily="49" charset="0"/>
              </a:rPr>
              <a:t>));</a:t>
            </a:r>
          </a:p>
          <a:p>
            <a:r>
              <a:rPr lang="en-US" sz="1500" dirty="0">
                <a:solidFill>
                  <a:srgbClr val="408040"/>
                </a:solidFill>
                <a:latin typeface="Courier New" pitchFamily="49" charset="0"/>
                <a:cs typeface="Courier New" pitchFamily="49" charset="0"/>
              </a:rPr>
              <a:t>        </a:t>
            </a:r>
            <a:r>
              <a:rPr lang="en-US" sz="1500" b="1" dirty="0">
                <a:solidFill>
                  <a:srgbClr val="0000FF"/>
                </a:solidFill>
                <a:latin typeface="Courier New" pitchFamily="49" charset="0"/>
                <a:cs typeface="Courier New" pitchFamily="49" charset="0"/>
              </a:rPr>
              <a:t>return</a:t>
            </a:r>
            <a:r>
              <a:rPr lang="en-US" sz="1500" dirty="0">
                <a:latin typeface="Courier New" pitchFamily="49" charset="0"/>
                <a:cs typeface="Courier New" pitchFamily="49" charset="0"/>
              </a:rPr>
              <a:t> </a:t>
            </a:r>
            <a:r>
              <a:rPr lang="en-US" sz="1500" dirty="0" err="1">
                <a:latin typeface="Courier New" pitchFamily="49" charset="0"/>
                <a:cs typeface="Courier New" pitchFamily="49" charset="0"/>
              </a:rPr>
              <a:t>rb.build</a:t>
            </a:r>
            <a:r>
              <a:rPr lang="en-US" sz="1500" dirty="0">
                <a:latin typeface="Courier New" pitchFamily="49" charset="0"/>
                <a:cs typeface="Courier New" pitchFamily="49" charset="0"/>
              </a:rPr>
              <a:t>(); </a:t>
            </a:r>
            <a:r>
              <a:rPr lang="en-US" sz="1500" dirty="0">
                <a:solidFill>
                  <a:srgbClr val="408040"/>
                </a:solidFill>
                <a:latin typeface="Courier New" pitchFamily="49" charset="0"/>
                <a:cs typeface="Courier New" pitchFamily="49" charset="0"/>
              </a:rPr>
              <a:t>// redirect to </a:t>
            </a:r>
            <a:r>
              <a:rPr lang="en-US" sz="1500" dirty="0" err="1">
                <a:solidFill>
                  <a:srgbClr val="408040"/>
                </a:solidFill>
                <a:latin typeface="Courier New" pitchFamily="49" charset="0"/>
                <a:cs typeface="Courier New" pitchFamily="49" charset="0"/>
              </a:rPr>
              <a:t>getItems</a:t>
            </a:r>
            <a:r>
              <a:rPr lang="en-US" sz="1500" dirty="0">
                <a:solidFill>
                  <a:srgbClr val="408040"/>
                </a:solidFill>
                <a:latin typeface="Courier New" pitchFamily="49" charset="0"/>
                <a:cs typeface="Courier New" pitchFamily="49" charset="0"/>
              </a:rPr>
              <a:t>()</a:t>
            </a:r>
          </a:p>
          <a:p>
            <a:r>
              <a:rPr lang="en-US" sz="1500" dirty="0">
                <a:latin typeface="Courier New" pitchFamily="49" charset="0"/>
                <a:cs typeface="Courier New" pitchFamily="49" charset="0"/>
              </a:rPr>
              <a:t>    }</a:t>
            </a:r>
          </a:p>
          <a:p>
            <a:r>
              <a:rPr lang="en-US" sz="1500" dirty="0">
                <a:latin typeface="Courier New" pitchFamily="49" charset="0"/>
                <a:cs typeface="Courier New" pitchFamily="49" charset="0"/>
              </a:rPr>
              <a:t>}</a:t>
            </a:r>
          </a:p>
          <a:p>
            <a:endParaRPr lang="en-US" sz="1500" dirty="0">
              <a:latin typeface="Courier New" pitchFamily="49" charset="0"/>
              <a:cs typeface="Courier New" pitchFamily="49" charset="0"/>
            </a:endParaRPr>
          </a:p>
        </p:txBody>
      </p:sp>
    </p:spTree>
    <p:extLst>
      <p:ext uri="{BB962C8B-B14F-4D97-AF65-F5344CB8AC3E}">
        <p14:creationId xmlns:p14="http://schemas.microsoft.com/office/powerpoint/2010/main" val="2577747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a:t>By default, JAX-RS provides exception handling for its own </a:t>
            </a:r>
            <a:r>
              <a:rPr lang="en-US" b="1"/>
              <a:t>javax.ws.rs.WebApplicationException</a:t>
            </a:r>
            <a:r>
              <a:rPr lang="en-US"/>
              <a:t>.</a:t>
            </a:r>
            <a:endParaRPr lang="en-US" b="1"/>
          </a:p>
          <a:p>
            <a:r>
              <a:rPr lang="en-US"/>
              <a:t>Extends </a:t>
            </a:r>
            <a:r>
              <a:rPr lang="en-US" b="1"/>
              <a:t>java.lang.RuntimeException</a:t>
            </a:r>
          </a:p>
          <a:p>
            <a:r>
              <a:rPr lang="en-US"/>
              <a:t>May be thrown by any resource method</a:t>
            </a:r>
          </a:p>
          <a:p>
            <a:r>
              <a:rPr lang="en-US"/>
              <a:t>Is converted by CXF into a </a:t>
            </a:r>
            <a:r>
              <a:rPr lang="en-US" b="1"/>
              <a:t>Response</a:t>
            </a:r>
            <a:r>
              <a:rPr lang="en-US"/>
              <a:t> object.</a:t>
            </a:r>
          </a:p>
          <a:p>
            <a:pPr marL="0" indent="0">
              <a:buNone/>
            </a:pPr>
            <a:r>
              <a:rPr lang="en-US"/>
              <a:t>Any other exception will result in HTTP status “500 Internal Server Error”</a:t>
            </a:r>
          </a:p>
          <a:p>
            <a:pPr marL="0" indent="0">
              <a:buNone/>
            </a:pPr>
            <a:endParaRPr lang="en-US"/>
          </a:p>
        </p:txBody>
      </p:sp>
      <p:sp>
        <p:nvSpPr>
          <p:cNvPr id="2" name="Title 1"/>
          <p:cNvSpPr>
            <a:spLocks noGrp="1"/>
          </p:cNvSpPr>
          <p:nvPr>
            <p:ph type="title"/>
          </p:nvPr>
        </p:nvSpPr>
        <p:spPr/>
        <p:txBody>
          <a:bodyPr/>
          <a:lstStyle/>
          <a:p>
            <a:r>
              <a:rPr lang="en-US"/>
              <a:t>JAX-RS: Exception Handling</a:t>
            </a:r>
          </a:p>
        </p:txBody>
      </p:sp>
    </p:spTree>
    <p:extLst>
      <p:ext uri="{BB962C8B-B14F-4D97-AF65-F5344CB8AC3E}">
        <p14:creationId xmlns:p14="http://schemas.microsoft.com/office/powerpoint/2010/main" val="3808748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0" indent="0">
              <a:buNone/>
            </a:pPr>
            <a:r>
              <a:rPr lang="en-US"/>
              <a:t>Custom exception handling can be provided by doing the following:</a:t>
            </a:r>
          </a:p>
          <a:p>
            <a:r>
              <a:rPr lang="en-US" sz="2800"/>
              <a:t>Implement </a:t>
            </a:r>
            <a:r>
              <a:rPr lang="en-US" sz="2800" b="1"/>
              <a:t>javax.ws.rs.ext.ExceptionMapper</a:t>
            </a:r>
            <a:r>
              <a:rPr lang="en-US" sz="2800"/>
              <a:t> for the exception type you want to handle.</a:t>
            </a:r>
          </a:p>
          <a:p>
            <a:r>
              <a:rPr lang="en-US" sz="2800"/>
              <a:t>Annotate the implementation class with </a:t>
            </a:r>
            <a:r>
              <a:rPr lang="en-US" sz="2800" b="1"/>
              <a:t>@Provider</a:t>
            </a:r>
          </a:p>
          <a:p>
            <a:r>
              <a:rPr lang="en-US" sz="2800"/>
              <a:t>Configure an instance of your provider as a Spring bean.</a:t>
            </a:r>
          </a:p>
          <a:p>
            <a:r>
              <a:rPr lang="en-US" sz="2800"/>
              <a:t>Supply a reference to your bean under the </a:t>
            </a:r>
            <a:r>
              <a:rPr lang="en-US" sz="2800" b="1"/>
              <a:t>&lt;stack-rs:providers&gt;</a:t>
            </a:r>
            <a:r>
              <a:rPr lang="en-US" sz="2800"/>
              <a:t> element of the </a:t>
            </a:r>
            <a:r>
              <a:rPr lang="en-US" sz="2800" b="1"/>
              <a:t>&lt;stack-rs:produce&gt;</a:t>
            </a:r>
            <a:r>
              <a:rPr lang="en-US" sz="2800"/>
              <a:t> configuration.</a:t>
            </a:r>
          </a:p>
          <a:p>
            <a:endParaRPr lang="en-US" sz="2800" b="1"/>
          </a:p>
          <a:p>
            <a:endParaRPr lang="en-US" sz="2800"/>
          </a:p>
          <a:p>
            <a:endParaRPr lang="en-US" sz="2800"/>
          </a:p>
        </p:txBody>
      </p:sp>
      <p:sp>
        <p:nvSpPr>
          <p:cNvPr id="2" name="Title 1"/>
          <p:cNvSpPr>
            <a:spLocks noGrp="1"/>
          </p:cNvSpPr>
          <p:nvPr>
            <p:ph type="title"/>
          </p:nvPr>
        </p:nvSpPr>
        <p:spPr/>
        <p:txBody>
          <a:bodyPr/>
          <a:lstStyle/>
          <a:p>
            <a:r>
              <a:rPr lang="en-US"/>
              <a:t>JAX-RS: Custom Exception Handling</a:t>
            </a:r>
          </a:p>
        </p:txBody>
      </p:sp>
    </p:spTree>
    <p:extLst>
      <p:ext uri="{BB962C8B-B14F-4D97-AF65-F5344CB8AC3E}">
        <p14:creationId xmlns:p14="http://schemas.microsoft.com/office/powerpoint/2010/main" val="2834323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JAX-RS: Custom ExceptionMapper</a:t>
            </a:r>
          </a:p>
        </p:txBody>
      </p:sp>
      <p:sp>
        <p:nvSpPr>
          <p:cNvPr id="4" name="TextBox 3"/>
          <p:cNvSpPr txBox="1"/>
          <p:nvPr/>
        </p:nvSpPr>
        <p:spPr>
          <a:xfrm>
            <a:off x="304800" y="1828800"/>
            <a:ext cx="8534400" cy="2631490"/>
          </a:xfrm>
          <a:prstGeom prst="rect">
            <a:avLst/>
          </a:prstGeom>
          <a:solidFill>
            <a:schemeClr val="tx1">
              <a:lumMod val="20000"/>
              <a:lumOff val="80000"/>
            </a:schemeClr>
          </a:solidFill>
          <a:ln>
            <a:solidFill>
              <a:schemeClr val="accent6">
                <a:lumMod val="75000"/>
              </a:schemeClr>
            </a:solidFill>
          </a:ln>
        </p:spPr>
        <p:txBody>
          <a:bodyPr wrap="square" rtlCol="0">
            <a:spAutoFit/>
          </a:bodyPr>
          <a:lstStyle/>
          <a:p>
            <a:r>
              <a:rPr lang="en-US" sz="1500">
                <a:solidFill>
                  <a:srgbClr val="3B3B35"/>
                </a:solidFill>
                <a:latin typeface="Courier New" pitchFamily="49" charset="0"/>
                <a:cs typeface="Courier New" pitchFamily="49" charset="0"/>
              </a:rPr>
              <a:t>@Provider</a:t>
            </a:r>
          </a:p>
          <a:p>
            <a:r>
              <a:rPr lang="en-US" sz="1500" b="1">
                <a:solidFill>
                  <a:srgbClr val="0000FF"/>
                </a:solidFill>
                <a:latin typeface="Courier New" pitchFamily="49" charset="0"/>
                <a:cs typeface="Courier New" pitchFamily="49" charset="0"/>
              </a:rPr>
              <a:t>public</a:t>
            </a:r>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class</a:t>
            </a:r>
            <a:r>
              <a:rPr lang="en-US" sz="1500">
                <a:solidFill>
                  <a:srgbClr val="3B3B35"/>
                </a:solidFill>
                <a:latin typeface="Courier New" pitchFamily="49" charset="0"/>
                <a:cs typeface="Courier New" pitchFamily="49" charset="0"/>
              </a:rPr>
              <a:t> </a:t>
            </a:r>
            <a:r>
              <a:rPr lang="en-US" sz="1500" b="1">
                <a:solidFill>
                  <a:srgbClr val="3B3B35"/>
                </a:solidFill>
                <a:latin typeface="Courier New" pitchFamily="49" charset="0"/>
                <a:cs typeface="Courier New" pitchFamily="49" charset="0"/>
              </a:rPr>
              <a:t>TimeoutExceptionMapper</a:t>
            </a: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implements</a:t>
            </a:r>
            <a:r>
              <a:rPr lang="en-US" sz="1500">
                <a:solidFill>
                  <a:srgbClr val="3B3B35"/>
                </a:solidFill>
                <a:latin typeface="Courier New" pitchFamily="49" charset="0"/>
                <a:cs typeface="Courier New" pitchFamily="49" charset="0"/>
              </a:rPr>
              <a:t> ExceptionMapper&lt;TimeoutException&gt; {</a:t>
            </a:r>
          </a:p>
          <a:p>
            <a:endParaRPr lang="en-US" sz="1500">
              <a:solidFill>
                <a:srgbClr val="3B3B35"/>
              </a:solidFill>
              <a:latin typeface="Courier New" pitchFamily="49" charset="0"/>
              <a:cs typeface="Courier New" pitchFamily="49" charset="0"/>
            </a:endParaRP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public</a:t>
            </a:r>
            <a:r>
              <a:rPr lang="en-US" sz="1500">
                <a:solidFill>
                  <a:srgbClr val="3B3B35"/>
                </a:solidFill>
                <a:latin typeface="Courier New" pitchFamily="49" charset="0"/>
                <a:cs typeface="Courier New" pitchFamily="49" charset="0"/>
              </a:rPr>
              <a:t> Response </a:t>
            </a:r>
            <a:r>
              <a:rPr lang="en-US" sz="1500" b="1">
                <a:solidFill>
                  <a:srgbClr val="3B3B35"/>
                </a:solidFill>
                <a:latin typeface="Courier New" pitchFamily="49" charset="0"/>
                <a:cs typeface="Courier New" pitchFamily="49" charset="0"/>
              </a:rPr>
              <a:t>toResponse</a:t>
            </a:r>
            <a:r>
              <a:rPr lang="en-US" sz="1500">
                <a:solidFill>
                  <a:srgbClr val="3B3B35"/>
                </a:solidFill>
                <a:latin typeface="Courier New" pitchFamily="49" charset="0"/>
                <a:cs typeface="Courier New" pitchFamily="49" charset="0"/>
              </a:rPr>
              <a:t>(TimeoutException exception) {</a:t>
            </a:r>
          </a:p>
          <a:p>
            <a:r>
              <a:rPr lang="en-US" sz="1500">
                <a:solidFill>
                  <a:srgbClr val="3B3B35"/>
                </a:solidFill>
                <a:latin typeface="Courier New" pitchFamily="49" charset="0"/>
                <a:cs typeface="Courier New" pitchFamily="49" charset="0"/>
              </a:rPr>
              <a:t>        ResponseBuilder rb = Response.status(</a:t>
            </a:r>
            <a:r>
              <a:rPr lang="en-US" sz="1500">
                <a:solidFill>
                  <a:schemeClr val="accent4"/>
                </a:solidFill>
                <a:latin typeface="Courier New" pitchFamily="49" charset="0"/>
                <a:cs typeface="Courier New" pitchFamily="49" charset="0"/>
              </a:rPr>
              <a:t>408</a:t>
            </a:r>
            <a:r>
              <a:rPr lang="en-US" sz="1500">
                <a:solidFill>
                  <a:srgbClr val="3B3B35"/>
                </a:solidFill>
                <a:latin typeface="Courier New" pitchFamily="49" charset="0"/>
                <a:cs typeface="Courier New" pitchFamily="49" charset="0"/>
              </a:rPr>
              <a:t>); </a:t>
            </a:r>
            <a:r>
              <a:rPr lang="en-US" sz="1500">
                <a:solidFill>
                  <a:srgbClr val="408040"/>
                </a:solidFill>
                <a:latin typeface="Courier New" pitchFamily="49" charset="0"/>
                <a:cs typeface="Courier New" pitchFamily="49" charset="0"/>
              </a:rPr>
              <a:t>// Request timeout</a:t>
            </a:r>
          </a:p>
          <a:p>
            <a:r>
              <a:rPr lang="en-US" sz="1500">
                <a:solidFill>
                  <a:srgbClr val="408040"/>
                </a:solidFill>
                <a:latin typeface="Courier New" pitchFamily="49" charset="0"/>
                <a:cs typeface="Courier New" pitchFamily="49" charset="0"/>
              </a:rPr>
              <a:t>        // Call additional methods on the response builder</a:t>
            </a:r>
          </a:p>
          <a:p>
            <a:r>
              <a:rPr lang="en-US" sz="1500">
                <a:solidFill>
                  <a:srgbClr val="408040"/>
                </a:solidFill>
                <a:latin typeface="Courier New" pitchFamily="49" charset="0"/>
                <a:cs typeface="Courier New" pitchFamily="49" charset="0"/>
              </a:rPr>
              <a:t>        // to further customize the response</a:t>
            </a:r>
          </a:p>
          <a:p>
            <a:r>
              <a:rPr lang="en-US" sz="1500">
                <a:solidFill>
                  <a:srgbClr val="3B3B35"/>
                </a:solidFill>
                <a:latin typeface="Courier New" pitchFamily="49" charset="0"/>
                <a:cs typeface="Courier New" pitchFamily="49" charset="0"/>
              </a:rPr>
              <a:t>        </a:t>
            </a:r>
            <a:r>
              <a:rPr lang="en-US" sz="1500" b="1">
                <a:solidFill>
                  <a:srgbClr val="0000FF"/>
                </a:solidFill>
                <a:latin typeface="Courier New" pitchFamily="49" charset="0"/>
                <a:cs typeface="Courier New" pitchFamily="49" charset="0"/>
              </a:rPr>
              <a:t>return</a:t>
            </a:r>
            <a:r>
              <a:rPr lang="en-US" sz="1500">
                <a:solidFill>
                  <a:srgbClr val="3B3B35"/>
                </a:solidFill>
                <a:latin typeface="Courier New" pitchFamily="49" charset="0"/>
                <a:cs typeface="Courier New" pitchFamily="49" charset="0"/>
              </a:rPr>
              <a:t> rb.build();</a:t>
            </a:r>
          </a:p>
          <a:p>
            <a:r>
              <a:rPr lang="en-US" sz="1500">
                <a:solidFill>
                  <a:srgbClr val="3B3B35"/>
                </a:solidFill>
                <a:latin typeface="Courier New" pitchFamily="49" charset="0"/>
                <a:cs typeface="Courier New" pitchFamily="49" charset="0"/>
              </a:rPr>
              <a:t>    }</a:t>
            </a:r>
          </a:p>
          <a:p>
            <a:r>
              <a:rPr lang="en-US" sz="1500">
                <a:solidFill>
                  <a:srgbClr val="3B3B35"/>
                </a:solidFill>
                <a:latin typeface="Courier New" pitchFamily="49" charset="0"/>
                <a:cs typeface="Courier New" pitchFamily="49" charset="0"/>
              </a:rPr>
              <a:t>}</a:t>
            </a:r>
          </a:p>
        </p:txBody>
      </p:sp>
    </p:spTree>
    <p:extLst>
      <p:ext uri="{BB962C8B-B14F-4D97-AF65-F5344CB8AC3E}">
        <p14:creationId xmlns:p14="http://schemas.microsoft.com/office/powerpoint/2010/main" val="3308031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0" indent="0">
              <a:buNone/>
            </a:pPr>
            <a:r>
              <a:rPr lang="en-US" sz="2800"/>
              <a:t>Apache CXF is a robust framework designed specifically for producing and consuming web services:</a:t>
            </a:r>
          </a:p>
          <a:p>
            <a:r>
              <a:rPr lang="en-US" sz="2800"/>
              <a:t>It is open-source and free to use.</a:t>
            </a:r>
          </a:p>
          <a:p>
            <a:r>
              <a:rPr lang="en-US" sz="2800"/>
              <a:t>It supports several web service standards and JSR APIs.</a:t>
            </a:r>
          </a:p>
          <a:p>
            <a:r>
              <a:rPr lang="en-US" sz="2800"/>
              <a:t>It provides tooling and configuration for JAX-WS and JAX-RS services.</a:t>
            </a:r>
          </a:p>
          <a:p>
            <a:r>
              <a:rPr lang="en-US" sz="2800"/>
              <a:t>It provides integration with the Spring Application Framework, the core technology upon which most of the Java Stack is built.</a:t>
            </a:r>
          </a:p>
        </p:txBody>
      </p:sp>
      <p:sp>
        <p:nvSpPr>
          <p:cNvPr id="2" name="Title 1"/>
          <p:cNvSpPr>
            <a:spLocks noGrp="1"/>
          </p:cNvSpPr>
          <p:nvPr>
            <p:ph type="title"/>
          </p:nvPr>
        </p:nvSpPr>
        <p:spPr/>
        <p:txBody>
          <a:bodyPr/>
          <a:lstStyle/>
          <a:p>
            <a:r>
              <a:rPr lang="en-US"/>
              <a:t>CXF Web Services Framework</a:t>
            </a:r>
          </a:p>
        </p:txBody>
      </p:sp>
    </p:spTree>
    <p:extLst>
      <p:ext uri="{BB962C8B-B14F-4D97-AF65-F5344CB8AC3E}">
        <p14:creationId xmlns:p14="http://schemas.microsoft.com/office/powerpoint/2010/main" val="2421035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ropwizard Tutorial: Develop RESTful Web Services Faster">
            <a:extLst>
              <a:ext uri="{FF2B5EF4-FFF2-40B4-BE49-F238E27FC236}">
                <a16:creationId xmlns:a16="http://schemas.microsoft.com/office/drawing/2014/main" id="{AB821079-7E04-429B-8CC1-2B4B0F698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995488"/>
            <a:ext cx="724852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112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E7A6-39B0-4D01-8293-CC8412C4B09F}"/>
              </a:ext>
            </a:extLst>
          </p:cNvPr>
          <p:cNvSpPr>
            <a:spLocks noGrp="1"/>
          </p:cNvSpPr>
          <p:nvPr>
            <p:ph type="title"/>
          </p:nvPr>
        </p:nvSpPr>
        <p:spPr/>
        <p:txBody>
          <a:bodyPr/>
          <a:lstStyle/>
          <a:p>
            <a:r>
              <a:rPr lang="en-IN" dirty="0" err="1"/>
              <a:t>Dropwizard</a:t>
            </a:r>
            <a:endParaRPr lang="en-IN" dirty="0"/>
          </a:p>
        </p:txBody>
      </p:sp>
      <p:sp>
        <p:nvSpPr>
          <p:cNvPr id="3" name="Content Placeholder 2">
            <a:extLst>
              <a:ext uri="{FF2B5EF4-FFF2-40B4-BE49-F238E27FC236}">
                <a16:creationId xmlns:a16="http://schemas.microsoft.com/office/drawing/2014/main" id="{FBDE3C5D-5B11-4461-9402-4CFB192540CF}"/>
              </a:ext>
            </a:extLst>
          </p:cNvPr>
          <p:cNvSpPr>
            <a:spLocks noGrp="1"/>
          </p:cNvSpPr>
          <p:nvPr>
            <p:ph sz="quarter" idx="12"/>
          </p:nvPr>
        </p:nvSpPr>
        <p:spPr/>
        <p:txBody>
          <a:bodyPr/>
          <a:lstStyle/>
          <a:p>
            <a:r>
              <a:rPr lang="en-US" dirty="0"/>
              <a:t>Dropwizard is an open source Java framework used for the fast development of RESTful web services. </a:t>
            </a:r>
          </a:p>
          <a:p>
            <a:r>
              <a:rPr lang="en-US" dirty="0"/>
              <a:t>It's a light-weight best-in-class set of tools and frameworks for building RESTful web services.</a:t>
            </a:r>
          </a:p>
          <a:p>
            <a:endParaRPr lang="en-IN" dirty="0"/>
          </a:p>
        </p:txBody>
      </p:sp>
    </p:spTree>
    <p:extLst>
      <p:ext uri="{BB962C8B-B14F-4D97-AF65-F5344CB8AC3E}">
        <p14:creationId xmlns:p14="http://schemas.microsoft.com/office/powerpoint/2010/main" val="1507820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E7A6-39B0-4D01-8293-CC8412C4B09F}"/>
              </a:ext>
            </a:extLst>
          </p:cNvPr>
          <p:cNvSpPr>
            <a:spLocks noGrp="1"/>
          </p:cNvSpPr>
          <p:nvPr>
            <p:ph type="title"/>
          </p:nvPr>
        </p:nvSpPr>
        <p:spPr/>
        <p:txBody>
          <a:bodyPr/>
          <a:lstStyle/>
          <a:p>
            <a:r>
              <a:rPr lang="en-IN" dirty="0" err="1"/>
              <a:t>Dropwizard</a:t>
            </a:r>
            <a:endParaRPr lang="en-IN" dirty="0"/>
          </a:p>
        </p:txBody>
      </p:sp>
      <p:sp>
        <p:nvSpPr>
          <p:cNvPr id="3" name="Content Placeholder 2">
            <a:extLst>
              <a:ext uri="{FF2B5EF4-FFF2-40B4-BE49-F238E27FC236}">
                <a16:creationId xmlns:a16="http://schemas.microsoft.com/office/drawing/2014/main" id="{FBDE3C5D-5B11-4461-9402-4CFB192540CF}"/>
              </a:ext>
            </a:extLst>
          </p:cNvPr>
          <p:cNvSpPr>
            <a:spLocks noGrp="1"/>
          </p:cNvSpPr>
          <p:nvPr>
            <p:ph sz="quarter" idx="12"/>
          </p:nvPr>
        </p:nvSpPr>
        <p:spPr/>
        <p:txBody>
          <a:bodyPr>
            <a:normAutofit lnSpcReduction="10000"/>
          </a:bodyPr>
          <a:lstStyle/>
          <a:p>
            <a:r>
              <a:rPr lang="en-US" dirty="0"/>
              <a:t>Its goal is to provide performant, reliable implementations of everything a production-ready web application needs. </a:t>
            </a:r>
          </a:p>
          <a:p>
            <a:r>
              <a:rPr lang="en-US" dirty="0"/>
              <a:t>Because this functionality is extracted into a reusable library, your application remains lean and focused, reducing both time-to-market and maintenance burdens. </a:t>
            </a:r>
          </a:p>
          <a:p>
            <a:r>
              <a:rPr lang="en-US" dirty="0"/>
              <a:t>Dropwizard allows a developer to build an initial project very fast - a so-called quick bootstrap project.</a:t>
            </a:r>
          </a:p>
          <a:p>
            <a:r>
              <a:rPr lang="en-US" dirty="0"/>
              <a:t>This helps the application to be packaged in a way that allows it to be easily installed on the production environment as a stand-alone service.</a:t>
            </a:r>
          </a:p>
          <a:p>
            <a:endParaRPr lang="en-IN" dirty="0"/>
          </a:p>
        </p:txBody>
      </p:sp>
    </p:spTree>
    <p:extLst>
      <p:ext uri="{BB962C8B-B14F-4D97-AF65-F5344CB8AC3E}">
        <p14:creationId xmlns:p14="http://schemas.microsoft.com/office/powerpoint/2010/main" val="2417975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67279-2B29-49C0-AFC6-849EF7AFF353}"/>
              </a:ext>
            </a:extLst>
          </p:cNvPr>
          <p:cNvSpPr>
            <a:spLocks noGrp="1"/>
          </p:cNvSpPr>
          <p:nvPr>
            <p:ph sz="quarter" idx="12"/>
          </p:nvPr>
        </p:nvSpPr>
        <p:spPr/>
        <p:txBody>
          <a:bodyPr/>
          <a:lstStyle/>
          <a:p>
            <a:r>
              <a:rPr lang="en-IN" dirty="0"/>
              <a:t>Jetty HTTP library</a:t>
            </a:r>
          </a:p>
          <a:p>
            <a:r>
              <a:rPr lang="en-IN" dirty="0"/>
              <a:t>Jersey</a:t>
            </a:r>
          </a:p>
          <a:p>
            <a:r>
              <a:rPr lang="en-IN" dirty="0"/>
              <a:t>Jackson</a:t>
            </a:r>
          </a:p>
          <a:p>
            <a:r>
              <a:rPr lang="en-US" dirty="0"/>
              <a:t>Metrics: Dropwizard has its own library, that allows us to read the application metrics through HTTP endpoints.</a:t>
            </a:r>
          </a:p>
          <a:p>
            <a:r>
              <a:rPr lang="en-US" dirty="0"/>
              <a:t>Guava: is Google's utility library that gives us a large number of classes to speed up development in Java.</a:t>
            </a:r>
          </a:p>
          <a:p>
            <a:r>
              <a:rPr lang="en-US" dirty="0" err="1"/>
              <a:t>Logback</a:t>
            </a:r>
            <a:r>
              <a:rPr lang="en-US" dirty="0"/>
              <a:t> and Slf4j: These two libraries are used for logging, similar to JDK logging (</a:t>
            </a:r>
            <a:r>
              <a:rPr lang="en-US" dirty="0" err="1"/>
              <a:t>java.util.logging</a:t>
            </a:r>
            <a:r>
              <a:rPr lang="en-US" dirty="0"/>
              <a:t>)</a:t>
            </a:r>
          </a:p>
          <a:p>
            <a:endParaRPr lang="en-IN" dirty="0"/>
          </a:p>
          <a:p>
            <a:endParaRPr lang="en-IN" dirty="0"/>
          </a:p>
        </p:txBody>
      </p:sp>
      <p:sp>
        <p:nvSpPr>
          <p:cNvPr id="3" name="Title 2">
            <a:extLst>
              <a:ext uri="{FF2B5EF4-FFF2-40B4-BE49-F238E27FC236}">
                <a16:creationId xmlns:a16="http://schemas.microsoft.com/office/drawing/2014/main" id="{1B077757-985A-4927-B327-D02CFDE594F0}"/>
              </a:ext>
            </a:extLst>
          </p:cNvPr>
          <p:cNvSpPr>
            <a:spLocks noGrp="1"/>
          </p:cNvSpPr>
          <p:nvPr>
            <p:ph type="title"/>
          </p:nvPr>
        </p:nvSpPr>
        <p:spPr/>
        <p:txBody>
          <a:bodyPr/>
          <a:lstStyle/>
          <a:p>
            <a:r>
              <a:rPr lang="en-IN" dirty="0"/>
              <a:t>Default </a:t>
            </a:r>
            <a:r>
              <a:rPr lang="en-IN" dirty="0" err="1"/>
              <a:t>Dropwizard</a:t>
            </a:r>
            <a:r>
              <a:rPr lang="en-IN" dirty="0"/>
              <a:t> Components</a:t>
            </a:r>
          </a:p>
        </p:txBody>
      </p:sp>
    </p:spTree>
    <p:extLst>
      <p:ext uri="{BB962C8B-B14F-4D97-AF65-F5344CB8AC3E}">
        <p14:creationId xmlns:p14="http://schemas.microsoft.com/office/powerpoint/2010/main" val="3869689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967279-2B29-49C0-AFC6-849EF7AFF353}"/>
              </a:ext>
            </a:extLst>
          </p:cNvPr>
          <p:cNvSpPr>
            <a:spLocks noGrp="1"/>
          </p:cNvSpPr>
          <p:nvPr>
            <p:ph sz="quarter" idx="12"/>
          </p:nvPr>
        </p:nvSpPr>
        <p:spPr/>
        <p:txBody>
          <a:bodyPr>
            <a:normAutofit fontScale="92500" lnSpcReduction="20000"/>
          </a:bodyPr>
          <a:lstStyle/>
          <a:p>
            <a:r>
              <a:rPr lang="en-US" dirty="0" err="1"/>
              <a:t>Freemarker</a:t>
            </a:r>
            <a:r>
              <a:rPr lang="en-US" dirty="0"/>
              <a:t> and Mustache: Choosing a template processor is one of the more important decisions. </a:t>
            </a:r>
          </a:p>
          <a:p>
            <a:r>
              <a:rPr lang="en-US" dirty="0"/>
              <a:t>Dropwizard uses well-known and popular and processors to create user interfaces.</a:t>
            </a:r>
          </a:p>
          <a:p>
            <a:r>
              <a:rPr lang="en-US" dirty="0"/>
              <a:t>Apache </a:t>
            </a:r>
            <a:r>
              <a:rPr lang="en-US" dirty="0" err="1"/>
              <a:t>HttpClient</a:t>
            </a:r>
            <a:r>
              <a:rPr lang="en-US" dirty="0"/>
              <a:t>: Provides the ability to interact with other web services.</a:t>
            </a:r>
          </a:p>
          <a:p>
            <a:r>
              <a:rPr lang="en-US" dirty="0"/>
              <a:t>Hibernate Validator: Used for validating user input.</a:t>
            </a:r>
          </a:p>
          <a:p>
            <a:r>
              <a:rPr lang="en-US" dirty="0" err="1"/>
              <a:t>Jdbi</a:t>
            </a:r>
            <a:r>
              <a:rPr lang="en-US" dirty="0"/>
              <a:t>: Database access classes which have Hibernate support.</a:t>
            </a:r>
          </a:p>
          <a:p>
            <a:r>
              <a:rPr lang="en-US" dirty="0" err="1"/>
              <a:t>Joda</a:t>
            </a:r>
            <a:r>
              <a:rPr lang="en-US" dirty="0"/>
              <a:t> time: Library for handling dates and time. </a:t>
            </a:r>
          </a:p>
          <a:p>
            <a:r>
              <a:rPr lang="en-US" dirty="0" err="1"/>
              <a:t>Liquidbase</a:t>
            </a:r>
            <a:r>
              <a:rPr lang="en-US" dirty="0"/>
              <a:t>: Open source database-independent library for tracking, managing and applying database schema changes.</a:t>
            </a:r>
          </a:p>
          <a:p>
            <a:endParaRPr lang="en-IN" dirty="0"/>
          </a:p>
          <a:p>
            <a:endParaRPr lang="en-IN" dirty="0"/>
          </a:p>
        </p:txBody>
      </p:sp>
      <p:sp>
        <p:nvSpPr>
          <p:cNvPr id="3" name="Title 2">
            <a:extLst>
              <a:ext uri="{FF2B5EF4-FFF2-40B4-BE49-F238E27FC236}">
                <a16:creationId xmlns:a16="http://schemas.microsoft.com/office/drawing/2014/main" id="{1B077757-985A-4927-B327-D02CFDE594F0}"/>
              </a:ext>
            </a:extLst>
          </p:cNvPr>
          <p:cNvSpPr>
            <a:spLocks noGrp="1"/>
          </p:cNvSpPr>
          <p:nvPr>
            <p:ph type="title"/>
          </p:nvPr>
        </p:nvSpPr>
        <p:spPr/>
        <p:txBody>
          <a:bodyPr/>
          <a:lstStyle/>
          <a:p>
            <a:r>
              <a:rPr lang="en-IN" dirty="0"/>
              <a:t>Default </a:t>
            </a:r>
            <a:r>
              <a:rPr lang="en-IN" dirty="0" err="1"/>
              <a:t>Dropwizard</a:t>
            </a:r>
            <a:r>
              <a:rPr lang="en-IN" dirty="0"/>
              <a:t> Components</a:t>
            </a:r>
          </a:p>
        </p:txBody>
      </p:sp>
    </p:spTree>
    <p:extLst>
      <p:ext uri="{BB962C8B-B14F-4D97-AF65-F5344CB8AC3E}">
        <p14:creationId xmlns:p14="http://schemas.microsoft.com/office/powerpoint/2010/main" val="163588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Representational</a:t>
            </a:r>
          </a:p>
          <a:p>
            <a:pPr lvl="1"/>
            <a:r>
              <a:rPr lang="en-US"/>
              <a:t>Clients possess the information necessary to identify, modify, and/or delete a web resource.</a:t>
            </a:r>
          </a:p>
          <a:p>
            <a:r>
              <a:rPr lang="en-US"/>
              <a:t>State</a:t>
            </a:r>
          </a:p>
          <a:p>
            <a:pPr lvl="1"/>
            <a:r>
              <a:rPr lang="en-US"/>
              <a:t>All resource state information is stored on the client.</a:t>
            </a:r>
          </a:p>
          <a:p>
            <a:r>
              <a:rPr lang="en-US"/>
              <a:t>Transfer</a:t>
            </a:r>
          </a:p>
          <a:p>
            <a:pPr lvl="1"/>
            <a:r>
              <a:rPr lang="en-US"/>
              <a:t>Client state is passed from the client to the service through HTTP.</a:t>
            </a:r>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2517072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2EC03-1A8B-42EC-851B-1FC223552D0F}"/>
              </a:ext>
            </a:extLst>
          </p:cNvPr>
          <p:cNvSpPr>
            <a:spLocks noGrp="1"/>
          </p:cNvSpPr>
          <p:nvPr>
            <p:ph sz="quarter" idx="12"/>
          </p:nvPr>
        </p:nvSpPr>
        <p:spPr/>
        <p:txBody>
          <a:bodyPr/>
          <a:lstStyle/>
          <a:p>
            <a:r>
              <a:rPr lang="en-IN" dirty="0"/>
              <a:t>$ mongo</a:t>
            </a:r>
          </a:p>
          <a:p>
            <a:r>
              <a:rPr lang="en-IN" dirty="0"/>
              <a:t>$ use donuts</a:t>
            </a:r>
          </a:p>
          <a:p>
            <a:r>
              <a:rPr lang="en-IN" dirty="0"/>
              <a:t>&gt; </a:t>
            </a:r>
            <a:r>
              <a:rPr lang="en-IN" dirty="0" err="1"/>
              <a:t>db.createUser</a:t>
            </a:r>
            <a:r>
              <a:rPr lang="en-IN" dirty="0"/>
              <a:t>({ user: "</a:t>
            </a:r>
            <a:r>
              <a:rPr lang="en-IN" dirty="0" err="1"/>
              <a:t>user_donuts</a:t>
            </a:r>
            <a:r>
              <a:rPr lang="en-IN" dirty="0"/>
              <a:t>", </a:t>
            </a:r>
            <a:r>
              <a:rPr lang="en-IN" dirty="0" err="1"/>
              <a:t>pwd</a:t>
            </a:r>
            <a:r>
              <a:rPr lang="en-IN" dirty="0"/>
              <a:t>: "pAsw0Rd", roles: [ { role: "</a:t>
            </a:r>
            <a:r>
              <a:rPr lang="en-IN" dirty="0" err="1"/>
              <a:t>readWrite</a:t>
            </a:r>
            <a:r>
              <a:rPr lang="en-IN" dirty="0"/>
              <a:t>", </a:t>
            </a:r>
            <a:r>
              <a:rPr lang="en-IN" dirty="0" err="1"/>
              <a:t>db</a:t>
            </a:r>
            <a:r>
              <a:rPr lang="en-IN" dirty="0"/>
              <a:t>: "donuts"} ]});</a:t>
            </a:r>
          </a:p>
          <a:p>
            <a:r>
              <a:rPr lang="en-IN" dirty="0"/>
              <a:t>java -jar target/dropwizard-mongodb-ms-1.0.0-SNAPSHOT.jar server </a:t>
            </a:r>
            <a:r>
              <a:rPr lang="en-IN" dirty="0" err="1"/>
              <a:t>configuration.yml</a:t>
            </a:r>
            <a:endParaRPr lang="en-IN" dirty="0"/>
          </a:p>
          <a:p>
            <a:r>
              <a:rPr lang="en-IN" dirty="0">
                <a:hlinkClick r:id="rId2"/>
              </a:rPr>
              <a:t>http://localhost:7070/dropwizard-mongodb-ms/swagger</a:t>
            </a:r>
            <a:endParaRPr lang="en-IN" dirty="0"/>
          </a:p>
          <a:p>
            <a:endParaRPr lang="en-IN" dirty="0"/>
          </a:p>
        </p:txBody>
      </p:sp>
      <p:sp>
        <p:nvSpPr>
          <p:cNvPr id="3" name="Title 2">
            <a:extLst>
              <a:ext uri="{FF2B5EF4-FFF2-40B4-BE49-F238E27FC236}">
                <a16:creationId xmlns:a16="http://schemas.microsoft.com/office/drawing/2014/main" id="{F024CD5B-747B-45AF-84A9-E02AAEC47242}"/>
              </a:ext>
            </a:extLst>
          </p:cNvPr>
          <p:cNvSpPr>
            <a:spLocks noGrp="1"/>
          </p:cNvSpPr>
          <p:nvPr>
            <p:ph type="title"/>
          </p:nvPr>
        </p:nvSpPr>
        <p:spPr/>
        <p:txBody>
          <a:bodyPr/>
          <a:lstStyle/>
          <a:p>
            <a:r>
              <a:rPr lang="en-IN" dirty="0"/>
              <a:t>Mongo Connection</a:t>
            </a:r>
          </a:p>
        </p:txBody>
      </p:sp>
    </p:spTree>
    <p:extLst>
      <p:ext uri="{BB962C8B-B14F-4D97-AF65-F5344CB8AC3E}">
        <p14:creationId xmlns:p14="http://schemas.microsoft.com/office/powerpoint/2010/main" val="2672762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70DD8-E824-4977-AFE7-7EA234A0D13E}"/>
              </a:ext>
            </a:extLst>
          </p:cNvPr>
          <p:cNvSpPr>
            <a:spLocks noGrp="1"/>
          </p:cNvSpPr>
          <p:nvPr>
            <p:ph type="title"/>
          </p:nvPr>
        </p:nvSpPr>
        <p:spPr/>
        <p:txBody>
          <a:bodyPr/>
          <a:lstStyle/>
          <a:p>
            <a:r>
              <a:rPr lang="en-IN" dirty="0"/>
              <a:t>Drop wizard</a:t>
            </a:r>
          </a:p>
        </p:txBody>
      </p:sp>
      <p:pic>
        <p:nvPicPr>
          <p:cNvPr id="5" name="Picture 4">
            <a:extLst>
              <a:ext uri="{FF2B5EF4-FFF2-40B4-BE49-F238E27FC236}">
                <a16:creationId xmlns:a16="http://schemas.microsoft.com/office/drawing/2014/main" id="{2475A19E-8F92-4708-A79C-DA3AEA2F79B7}"/>
              </a:ext>
            </a:extLst>
          </p:cNvPr>
          <p:cNvPicPr>
            <a:picLocks noChangeAspect="1"/>
          </p:cNvPicPr>
          <p:nvPr/>
        </p:nvPicPr>
        <p:blipFill rotWithShape="1">
          <a:blip r:embed="rId2"/>
          <a:srcRect l="19167" t="38148" r="42500" b="19259"/>
          <a:stretch/>
        </p:blipFill>
        <p:spPr>
          <a:xfrm>
            <a:off x="381000" y="1371600"/>
            <a:ext cx="8077199" cy="4952999"/>
          </a:xfrm>
          <a:prstGeom prst="rect">
            <a:avLst/>
          </a:prstGeom>
        </p:spPr>
      </p:pic>
    </p:spTree>
    <p:extLst>
      <p:ext uri="{BB962C8B-B14F-4D97-AF65-F5344CB8AC3E}">
        <p14:creationId xmlns:p14="http://schemas.microsoft.com/office/powerpoint/2010/main" val="2694288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70DD8-E824-4977-AFE7-7EA234A0D13E}"/>
              </a:ext>
            </a:extLst>
          </p:cNvPr>
          <p:cNvSpPr>
            <a:spLocks noGrp="1"/>
          </p:cNvSpPr>
          <p:nvPr>
            <p:ph type="title"/>
          </p:nvPr>
        </p:nvSpPr>
        <p:spPr/>
        <p:txBody>
          <a:bodyPr/>
          <a:lstStyle/>
          <a:p>
            <a:r>
              <a:rPr lang="en-IN" dirty="0"/>
              <a:t>Drop wizard</a:t>
            </a:r>
          </a:p>
        </p:txBody>
      </p:sp>
      <p:graphicFrame>
        <p:nvGraphicFramePr>
          <p:cNvPr id="2" name="Table 1">
            <a:extLst>
              <a:ext uri="{FF2B5EF4-FFF2-40B4-BE49-F238E27FC236}">
                <a16:creationId xmlns:a16="http://schemas.microsoft.com/office/drawing/2014/main" id="{3D4AC04B-5CBD-4B61-8448-8B8FC02B6BE9}"/>
              </a:ext>
            </a:extLst>
          </p:cNvPr>
          <p:cNvGraphicFramePr>
            <a:graphicFrameLocks noGrp="1"/>
          </p:cNvGraphicFramePr>
          <p:nvPr/>
        </p:nvGraphicFramePr>
        <p:xfrm>
          <a:off x="381000" y="1752600"/>
          <a:ext cx="8382000" cy="1722120"/>
        </p:xfrm>
        <a:graphic>
          <a:graphicData uri="http://schemas.openxmlformats.org/drawingml/2006/table">
            <a:tbl>
              <a:tblPr/>
              <a:tblGrid>
                <a:gridCol w="1670504">
                  <a:extLst>
                    <a:ext uri="{9D8B030D-6E8A-4147-A177-3AD203B41FA5}">
                      <a16:colId xmlns:a16="http://schemas.microsoft.com/office/drawing/2014/main" val="3527247836"/>
                    </a:ext>
                  </a:extLst>
                </a:gridCol>
                <a:gridCol w="3917496">
                  <a:extLst>
                    <a:ext uri="{9D8B030D-6E8A-4147-A177-3AD203B41FA5}">
                      <a16:colId xmlns:a16="http://schemas.microsoft.com/office/drawing/2014/main" val="4228412532"/>
                    </a:ext>
                  </a:extLst>
                </a:gridCol>
                <a:gridCol w="2794000">
                  <a:extLst>
                    <a:ext uri="{9D8B030D-6E8A-4147-A177-3AD203B41FA5}">
                      <a16:colId xmlns:a16="http://schemas.microsoft.com/office/drawing/2014/main" val="178416468"/>
                    </a:ext>
                  </a:extLst>
                </a:gridCol>
              </a:tblGrid>
              <a:tr h="0">
                <a:tc>
                  <a:txBody>
                    <a:bodyPr/>
                    <a:lstStyle/>
                    <a:p>
                      <a:r>
                        <a:rPr lang="en-IN" b="1" dirty="0">
                          <a:effectLst/>
                          <a:latin typeface="Cambira"/>
                        </a:rPr>
                        <a:t>Libraries</a:t>
                      </a:r>
                      <a:endParaRPr lang="en-IN" b="0" dirty="0">
                        <a:effectLst/>
                        <a:latin typeface="Cambira"/>
                      </a:endParaRP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Core: Jetty, Jersey, Jackson and </a:t>
                      </a:r>
                      <a:r>
                        <a:rPr lang="en-US" b="0" dirty="0" err="1">
                          <a:effectLst/>
                          <a:latin typeface="Cambira"/>
                        </a:rPr>
                        <a:t>Matrics</a:t>
                      </a:r>
                      <a:br>
                        <a:rPr lang="en-US" b="0" dirty="0">
                          <a:effectLst/>
                          <a:latin typeface="Cambira"/>
                        </a:rPr>
                      </a:br>
                      <a:r>
                        <a:rPr lang="en-US" b="0" dirty="0">
                          <a:effectLst/>
                          <a:latin typeface="Cambira"/>
                        </a:rPr>
                        <a:t>Others: Guava, Liquibase and </a:t>
                      </a:r>
                      <a:r>
                        <a:rPr lang="en-US" b="0" dirty="0" err="1">
                          <a:effectLst/>
                          <a:latin typeface="Cambira"/>
                        </a:rPr>
                        <a:t>Joda</a:t>
                      </a:r>
                      <a:r>
                        <a:rPr lang="en-US" b="0" dirty="0">
                          <a:effectLst/>
                          <a:latin typeface="Cambira"/>
                        </a:rPr>
                        <a:t> Time.</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Spring, JUnit, </a:t>
                      </a:r>
                      <a:r>
                        <a:rPr lang="en-US" b="0" dirty="0" err="1">
                          <a:effectLst/>
                          <a:latin typeface="Cambira"/>
                        </a:rPr>
                        <a:t>Logback</a:t>
                      </a:r>
                      <a:r>
                        <a:rPr lang="en-US" b="0" dirty="0">
                          <a:effectLst/>
                          <a:latin typeface="Cambira"/>
                        </a:rPr>
                        <a:t>, Guava. There are several starter POM files covering various use cases, which can be included in the POM to get started.</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1423807138"/>
                  </a:ext>
                </a:extLst>
              </a:tr>
            </a:tbl>
          </a:graphicData>
        </a:graphic>
      </p:graphicFrame>
      <p:graphicFrame>
        <p:nvGraphicFramePr>
          <p:cNvPr id="7" name="Table 6">
            <a:extLst>
              <a:ext uri="{FF2B5EF4-FFF2-40B4-BE49-F238E27FC236}">
                <a16:creationId xmlns:a16="http://schemas.microsoft.com/office/drawing/2014/main" id="{3F34381A-FAE5-4B26-ACED-AA1BA34998D1}"/>
              </a:ext>
            </a:extLst>
          </p:cNvPr>
          <p:cNvGraphicFramePr>
            <a:graphicFrameLocks noGrp="1"/>
          </p:cNvGraphicFramePr>
          <p:nvPr/>
        </p:nvGraphicFramePr>
        <p:xfrm>
          <a:off x="372665" y="3474720"/>
          <a:ext cx="8382000" cy="1996440"/>
        </p:xfrm>
        <a:graphic>
          <a:graphicData uri="http://schemas.openxmlformats.org/drawingml/2006/table">
            <a:tbl>
              <a:tblPr/>
              <a:tblGrid>
                <a:gridCol w="1684735">
                  <a:extLst>
                    <a:ext uri="{9D8B030D-6E8A-4147-A177-3AD203B41FA5}">
                      <a16:colId xmlns:a16="http://schemas.microsoft.com/office/drawing/2014/main" val="1552995431"/>
                    </a:ext>
                  </a:extLst>
                </a:gridCol>
                <a:gridCol w="3903265">
                  <a:extLst>
                    <a:ext uri="{9D8B030D-6E8A-4147-A177-3AD203B41FA5}">
                      <a16:colId xmlns:a16="http://schemas.microsoft.com/office/drawing/2014/main" val="3292032459"/>
                    </a:ext>
                  </a:extLst>
                </a:gridCol>
                <a:gridCol w="2794000">
                  <a:extLst>
                    <a:ext uri="{9D8B030D-6E8A-4147-A177-3AD203B41FA5}">
                      <a16:colId xmlns:a16="http://schemas.microsoft.com/office/drawing/2014/main" val="43797960"/>
                    </a:ext>
                  </a:extLst>
                </a:gridCol>
              </a:tblGrid>
              <a:tr h="0">
                <a:tc>
                  <a:txBody>
                    <a:bodyPr/>
                    <a:lstStyle/>
                    <a:p>
                      <a:r>
                        <a:rPr lang="en-IN" b="1" dirty="0">
                          <a:effectLst/>
                          <a:latin typeface="Cambira"/>
                        </a:rPr>
                        <a:t>Concluding Remarks</a:t>
                      </a:r>
                      <a:endParaRPr lang="en-IN" b="0" dirty="0">
                        <a:effectLst/>
                        <a:latin typeface="Cambira"/>
                      </a:endParaRP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Cambira"/>
                        </a:rPr>
                        <a:t> If dealing with only REST micro services, drop wizard is an excellent choice.</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b="0" dirty="0">
                          <a:effectLst/>
                          <a:latin typeface="Cambira"/>
                        </a:rPr>
                        <a:t> Where Spring-boot shines is the types of services supported i.e. REST, JMS, Messaging, and Contract First Services. Not least a fully built in Dependency Injection container.</a:t>
                      </a:r>
                    </a:p>
                  </a:txBody>
                  <a:tcPr marL="76200" marR="76200" marT="38100" marB="3810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2506001720"/>
                  </a:ext>
                </a:extLst>
              </a:tr>
            </a:tbl>
          </a:graphicData>
        </a:graphic>
      </p:graphicFrame>
    </p:spTree>
    <p:extLst>
      <p:ext uri="{BB962C8B-B14F-4D97-AF65-F5344CB8AC3E}">
        <p14:creationId xmlns:p14="http://schemas.microsoft.com/office/powerpoint/2010/main" val="3966155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63106-EB86-458B-AA8C-EB5E400646B6}"/>
              </a:ext>
            </a:extLst>
          </p:cNvPr>
          <p:cNvSpPr>
            <a:spLocks noGrp="1"/>
          </p:cNvSpPr>
          <p:nvPr>
            <p:ph sz="quarter" idx="12"/>
          </p:nvPr>
        </p:nvSpPr>
        <p:spPr>
          <a:xfrm>
            <a:off x="457201" y="1381124"/>
            <a:ext cx="8228012" cy="5095875"/>
          </a:xfrm>
        </p:spPr>
        <p:txBody>
          <a:bodyPr>
            <a:normAutofit fontScale="77500" lnSpcReduction="20000"/>
          </a:bodyPr>
          <a:lstStyle/>
          <a:p>
            <a:r>
              <a:rPr lang="en-US" dirty="0"/>
              <a:t>The objective of the Order Processing Application is to process a customer order.</a:t>
            </a:r>
          </a:p>
          <a:p>
            <a:r>
              <a:rPr lang="en-US" dirty="0"/>
              <a:t>The order process functionality will generate the customer order, thereby making the order valid and approved. </a:t>
            </a:r>
          </a:p>
          <a:p>
            <a:r>
              <a:rPr lang="en-US" dirty="0"/>
              <a:t>A typical scenario will be a customer making an order request to buy a particular item.</a:t>
            </a:r>
          </a:p>
          <a:p>
            <a:r>
              <a:rPr lang="en-US" dirty="0"/>
              <a:t>The purchase department will receive the order request from the customer and prepare a formal purchase order. </a:t>
            </a:r>
          </a:p>
          <a:p>
            <a:r>
              <a:rPr lang="en-US" dirty="0"/>
              <a:t>The purchase order will hold the details of the customer, the name of the item to be purchased, the quantity, and the price. </a:t>
            </a:r>
          </a:p>
          <a:p>
            <a:r>
              <a:rPr lang="en-US" dirty="0"/>
              <a:t>Once the order is prepared, it will be sent to the Order Processing department for the necessary approval. </a:t>
            </a:r>
          </a:p>
          <a:p>
            <a:r>
              <a:rPr lang="en-US" dirty="0"/>
              <a:t>If the order is valid and approved, then the department will generate the unique order ID and send it back to the Purchase department. </a:t>
            </a:r>
          </a:p>
          <a:p>
            <a:r>
              <a:rPr lang="en-US" dirty="0"/>
              <a:t>The Purchase department will communicate the order ID back to the customer.</a:t>
            </a:r>
            <a:endParaRPr lang="en-IN" dirty="0"/>
          </a:p>
        </p:txBody>
      </p:sp>
      <p:sp>
        <p:nvSpPr>
          <p:cNvPr id="3" name="Title 2">
            <a:extLst>
              <a:ext uri="{FF2B5EF4-FFF2-40B4-BE49-F238E27FC236}">
                <a16:creationId xmlns:a16="http://schemas.microsoft.com/office/drawing/2014/main" id="{ABE38070-1C13-4474-A88D-A5C5CE660215}"/>
              </a:ext>
            </a:extLst>
          </p:cNvPr>
          <p:cNvSpPr>
            <a:spLocks noGrp="1"/>
          </p:cNvSpPr>
          <p:nvPr>
            <p:ph type="title"/>
          </p:nvPr>
        </p:nvSpPr>
        <p:spPr/>
        <p:txBody>
          <a:bodyPr/>
          <a:lstStyle/>
          <a:p>
            <a:r>
              <a:rPr lang="en-IN" dirty="0"/>
              <a:t>The Order Processing Application</a:t>
            </a:r>
          </a:p>
        </p:txBody>
      </p:sp>
    </p:spTree>
    <p:extLst>
      <p:ext uri="{BB962C8B-B14F-4D97-AF65-F5344CB8AC3E}">
        <p14:creationId xmlns:p14="http://schemas.microsoft.com/office/powerpoint/2010/main" val="26752038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E38070-1C13-4474-A88D-A5C5CE660215}"/>
              </a:ext>
            </a:extLst>
          </p:cNvPr>
          <p:cNvSpPr>
            <a:spLocks noGrp="1"/>
          </p:cNvSpPr>
          <p:nvPr>
            <p:ph type="title"/>
          </p:nvPr>
        </p:nvSpPr>
        <p:spPr/>
        <p:txBody>
          <a:bodyPr/>
          <a:lstStyle/>
          <a:p>
            <a:r>
              <a:rPr lang="en-IN" dirty="0"/>
              <a:t>The Order Processing Application</a:t>
            </a:r>
          </a:p>
        </p:txBody>
      </p:sp>
      <p:pic>
        <p:nvPicPr>
          <p:cNvPr id="7" name="Picture 6">
            <a:extLst>
              <a:ext uri="{FF2B5EF4-FFF2-40B4-BE49-F238E27FC236}">
                <a16:creationId xmlns:a16="http://schemas.microsoft.com/office/drawing/2014/main" id="{5D3D90DD-95FB-4766-932A-4ADA8DDED20D}"/>
              </a:ext>
            </a:extLst>
          </p:cNvPr>
          <p:cNvPicPr>
            <a:picLocks noChangeAspect="1"/>
          </p:cNvPicPr>
          <p:nvPr/>
        </p:nvPicPr>
        <p:blipFill>
          <a:blip r:embed="rId2"/>
          <a:stretch>
            <a:fillRect/>
          </a:stretch>
        </p:blipFill>
        <p:spPr>
          <a:xfrm>
            <a:off x="1467192" y="1745530"/>
            <a:ext cx="6209615" cy="2590800"/>
          </a:xfrm>
          <a:prstGeom prst="rect">
            <a:avLst/>
          </a:prstGeom>
        </p:spPr>
      </p:pic>
      <p:pic>
        <p:nvPicPr>
          <p:cNvPr id="9" name="Picture 8">
            <a:extLst>
              <a:ext uri="{FF2B5EF4-FFF2-40B4-BE49-F238E27FC236}">
                <a16:creationId xmlns:a16="http://schemas.microsoft.com/office/drawing/2014/main" id="{3F0DEBE5-FD56-4B9B-A7B3-29E9131389FF}"/>
              </a:ext>
            </a:extLst>
          </p:cNvPr>
          <p:cNvPicPr>
            <a:picLocks noChangeAspect="1"/>
          </p:cNvPicPr>
          <p:nvPr/>
        </p:nvPicPr>
        <p:blipFill>
          <a:blip r:embed="rId3"/>
          <a:stretch>
            <a:fillRect/>
          </a:stretch>
        </p:blipFill>
        <p:spPr>
          <a:xfrm>
            <a:off x="488530" y="4393504"/>
            <a:ext cx="7804597" cy="2328153"/>
          </a:xfrm>
          <a:prstGeom prst="rect">
            <a:avLst/>
          </a:prstGeom>
        </p:spPr>
      </p:pic>
    </p:spTree>
    <p:extLst>
      <p:ext uri="{BB962C8B-B14F-4D97-AF65-F5344CB8AC3E}">
        <p14:creationId xmlns:p14="http://schemas.microsoft.com/office/powerpoint/2010/main" val="2967744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A2834F-EC7B-49B9-8B95-2BE5DB799E97}"/>
              </a:ext>
            </a:extLst>
          </p:cNvPr>
          <p:cNvSpPr>
            <a:spLocks noGrp="1"/>
          </p:cNvSpPr>
          <p:nvPr>
            <p:ph sz="quarter" idx="12"/>
          </p:nvPr>
        </p:nvSpPr>
        <p:spPr/>
        <p:txBody>
          <a:bodyPr/>
          <a:lstStyle/>
          <a:p>
            <a:r>
              <a:rPr lang="en-US" dirty="0"/>
              <a:t>The Apache CXF framework helps us to develop web services using standard based programming model and also provides a flexible deployment model for deploying web services.</a:t>
            </a:r>
          </a:p>
          <a:p>
            <a:endParaRPr lang="en-IN" dirty="0"/>
          </a:p>
        </p:txBody>
      </p:sp>
      <p:sp>
        <p:nvSpPr>
          <p:cNvPr id="3" name="Title 2">
            <a:extLst>
              <a:ext uri="{FF2B5EF4-FFF2-40B4-BE49-F238E27FC236}">
                <a16:creationId xmlns:a16="http://schemas.microsoft.com/office/drawing/2014/main" id="{8B9B2153-5A03-4BF0-9CFC-2CD805927C99}"/>
              </a:ext>
            </a:extLst>
          </p:cNvPr>
          <p:cNvSpPr>
            <a:spLocks noGrp="1"/>
          </p:cNvSpPr>
          <p:nvPr>
            <p:ph type="title"/>
          </p:nvPr>
        </p:nvSpPr>
        <p:spPr/>
        <p:txBody>
          <a:bodyPr/>
          <a:lstStyle/>
          <a:p>
            <a:r>
              <a:rPr lang="en-IN" dirty="0"/>
              <a:t>CXF Framework</a:t>
            </a:r>
          </a:p>
        </p:txBody>
      </p:sp>
    </p:spTree>
    <p:extLst>
      <p:ext uri="{BB962C8B-B14F-4D97-AF65-F5344CB8AC3E}">
        <p14:creationId xmlns:p14="http://schemas.microsoft.com/office/powerpoint/2010/main" val="4218382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pPr marL="0" indent="0">
              <a:buNone/>
            </a:pPr>
            <a:r>
              <a:rPr lang="en-US" sz="2800"/>
              <a:t>Apache CXF provides robust support for several web service patterns and specifications:</a:t>
            </a:r>
          </a:p>
          <a:p>
            <a:r>
              <a:rPr lang="en-US" sz="2400"/>
              <a:t>JSR APIs: </a:t>
            </a:r>
            <a:r>
              <a:rPr lang="en-US" sz="2400">
                <a:solidFill>
                  <a:srgbClr val="008000"/>
                </a:solidFill>
              </a:rPr>
              <a:t>JAX-WS</a:t>
            </a:r>
            <a:r>
              <a:rPr lang="en-US" sz="2400"/>
              <a:t>, </a:t>
            </a:r>
            <a:r>
              <a:rPr lang="en-US" sz="2400">
                <a:solidFill>
                  <a:srgbClr val="008000"/>
                </a:solidFill>
              </a:rPr>
              <a:t>JAX-RS</a:t>
            </a:r>
            <a:r>
              <a:rPr lang="en-US" sz="2400"/>
              <a:t>, </a:t>
            </a:r>
            <a:r>
              <a:rPr lang="en-US" sz="2400">
                <a:solidFill>
                  <a:srgbClr val="008000"/>
                </a:solidFill>
              </a:rPr>
              <a:t>JSR-181 annotations</a:t>
            </a:r>
            <a:r>
              <a:rPr lang="en-US" sz="2400"/>
              <a:t>, </a:t>
            </a:r>
            <a:r>
              <a:rPr lang="en-US" sz="2400">
                <a:solidFill>
                  <a:schemeClr val="bg1">
                    <a:lumMod val="10000"/>
                  </a:schemeClr>
                </a:solidFill>
              </a:rPr>
              <a:t>SAAJ</a:t>
            </a:r>
          </a:p>
          <a:p>
            <a:r>
              <a:rPr lang="en-US" sz="2400"/>
              <a:t>WS-* specifications for web service interoperability.</a:t>
            </a:r>
          </a:p>
          <a:p>
            <a:r>
              <a:rPr lang="en-US" sz="2400"/>
              <a:t>Rich support support for message transports, protocol bindings, content negotiation, data bindings, and so forth.</a:t>
            </a:r>
          </a:p>
          <a:p>
            <a:r>
              <a:rPr lang="en-US" sz="2400"/>
              <a:t>Flexible, lightweight deployment in a variety of web application containers or stand-alone.</a:t>
            </a:r>
          </a:p>
          <a:p>
            <a:r>
              <a:rPr lang="en-US" sz="2400"/>
              <a:t>Tooling for code generation</a:t>
            </a:r>
          </a:p>
          <a:p>
            <a:r>
              <a:rPr lang="en-US" sz="2400"/>
              <a:t>Tools for WSDL and WADL publishing.</a:t>
            </a:r>
          </a:p>
        </p:txBody>
      </p:sp>
      <p:sp>
        <p:nvSpPr>
          <p:cNvPr id="2" name="Title 1"/>
          <p:cNvSpPr>
            <a:spLocks noGrp="1"/>
          </p:cNvSpPr>
          <p:nvPr>
            <p:ph type="title"/>
          </p:nvPr>
        </p:nvSpPr>
        <p:spPr/>
        <p:txBody>
          <a:bodyPr/>
          <a:lstStyle/>
          <a:p>
            <a:r>
              <a:rPr lang="en-US"/>
              <a:t>CXF Web Services Framework</a:t>
            </a:r>
          </a:p>
        </p:txBody>
      </p:sp>
    </p:spTree>
    <p:extLst>
      <p:ext uri="{BB962C8B-B14F-4D97-AF65-F5344CB8AC3E}">
        <p14:creationId xmlns:p14="http://schemas.microsoft.com/office/powerpoint/2010/main" val="61928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752C6-CBB8-41D9-A11C-60150C136108}"/>
              </a:ext>
            </a:extLst>
          </p:cNvPr>
          <p:cNvSpPr>
            <a:spLocks noGrp="1"/>
          </p:cNvSpPr>
          <p:nvPr>
            <p:ph sz="quarter" idx="12"/>
          </p:nvPr>
        </p:nvSpPr>
        <p:spPr/>
        <p:txBody>
          <a:bodyPr>
            <a:normAutofit/>
          </a:bodyPr>
          <a:lstStyle/>
          <a:p>
            <a:r>
              <a:rPr lang="en-US" dirty="0"/>
              <a:t>*Bus</a:t>
            </a:r>
          </a:p>
          <a:p>
            <a:r>
              <a:rPr lang="en-US" dirty="0"/>
              <a:t>* Frontend</a:t>
            </a:r>
          </a:p>
          <a:p>
            <a:r>
              <a:rPr lang="en-US" dirty="0"/>
              <a:t>* Messaging and Interceptors</a:t>
            </a:r>
          </a:p>
          <a:p>
            <a:r>
              <a:rPr lang="en-US" dirty="0"/>
              <a:t>* Service Model</a:t>
            </a:r>
          </a:p>
          <a:p>
            <a:r>
              <a:rPr lang="en-US" dirty="0"/>
              <a:t>* Data bindings</a:t>
            </a:r>
          </a:p>
          <a:p>
            <a:r>
              <a:rPr lang="en-US" dirty="0"/>
              <a:t>* Protocol bindings</a:t>
            </a:r>
          </a:p>
          <a:p>
            <a:r>
              <a:rPr lang="en-US" dirty="0"/>
              <a:t>* Transport</a:t>
            </a:r>
            <a:endParaRPr lang="en-IN" dirty="0"/>
          </a:p>
        </p:txBody>
      </p:sp>
      <p:sp>
        <p:nvSpPr>
          <p:cNvPr id="3" name="Title 2">
            <a:extLst>
              <a:ext uri="{FF2B5EF4-FFF2-40B4-BE49-F238E27FC236}">
                <a16:creationId xmlns:a16="http://schemas.microsoft.com/office/drawing/2014/main" id="{67730068-15C1-4604-A5EB-B8BEEAD6F094}"/>
              </a:ext>
            </a:extLst>
          </p:cNvPr>
          <p:cNvSpPr>
            <a:spLocks noGrp="1"/>
          </p:cNvSpPr>
          <p:nvPr>
            <p:ph type="title"/>
          </p:nvPr>
        </p:nvSpPr>
        <p:spPr/>
        <p:txBody>
          <a:bodyPr/>
          <a:lstStyle/>
          <a:p>
            <a:r>
              <a:rPr lang="en-IN" dirty="0"/>
              <a:t>CXF Components</a:t>
            </a:r>
          </a:p>
        </p:txBody>
      </p:sp>
    </p:spTree>
    <p:extLst>
      <p:ext uri="{BB962C8B-B14F-4D97-AF65-F5344CB8AC3E}">
        <p14:creationId xmlns:p14="http://schemas.microsoft.com/office/powerpoint/2010/main" val="262123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05D37-55F0-4630-AACB-47351B89AAAF}"/>
              </a:ext>
            </a:extLst>
          </p:cNvPr>
          <p:cNvSpPr>
            <a:spLocks noGrp="1"/>
          </p:cNvSpPr>
          <p:nvPr>
            <p:ph type="title"/>
          </p:nvPr>
        </p:nvSpPr>
        <p:spPr/>
        <p:txBody>
          <a:bodyPr/>
          <a:lstStyle/>
          <a:p>
            <a:r>
              <a:rPr lang="en-IN" dirty="0"/>
              <a:t>CXF Architecture</a:t>
            </a:r>
          </a:p>
        </p:txBody>
      </p:sp>
      <p:pic>
        <p:nvPicPr>
          <p:cNvPr id="1026" name="Picture 2" descr="cxf-archiecture">
            <a:extLst>
              <a:ext uri="{FF2B5EF4-FFF2-40B4-BE49-F238E27FC236}">
                <a16:creationId xmlns:a16="http://schemas.microsoft.com/office/drawing/2014/main" id="{2BE657A6-CD85-4A70-B9D2-D725209A0E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6" t="2905"/>
          <a:stretch/>
        </p:blipFill>
        <p:spPr bwMode="auto">
          <a:xfrm>
            <a:off x="461035" y="1524000"/>
            <a:ext cx="8340065" cy="509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4750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lnSpcReduction="10000"/>
          </a:bodyPr>
          <a:lstStyle/>
          <a:p>
            <a:r>
              <a:rPr lang="en-US" dirty="0"/>
              <a:t>Bus is the backbone of the CXF architecture. </a:t>
            </a:r>
          </a:p>
          <a:p>
            <a:r>
              <a:rPr lang="en-US" dirty="0"/>
              <a:t>The CXF bus is comprised of a Spring-based configuration file, namely, cxf.xml which is loaded upon servlet initialization through </a:t>
            </a:r>
            <a:r>
              <a:rPr lang="en-US" dirty="0" err="1"/>
              <a:t>SpringBusFactory</a:t>
            </a:r>
            <a:r>
              <a:rPr lang="en-US" dirty="0"/>
              <a:t>. </a:t>
            </a:r>
          </a:p>
          <a:p>
            <a:r>
              <a:rPr lang="en-US" dirty="0"/>
              <a:t>It defines a common context for all the endpoints. </a:t>
            </a:r>
          </a:p>
          <a:p>
            <a:r>
              <a:rPr lang="en-US" dirty="0"/>
              <a:t>It wires all the runtime infrastructure components and provides a common application context. </a:t>
            </a:r>
          </a:p>
          <a:p>
            <a:r>
              <a:rPr lang="en-US" dirty="0"/>
              <a:t>The </a:t>
            </a:r>
            <a:r>
              <a:rPr lang="en-US" dirty="0" err="1"/>
              <a:t>SpringBusFactory</a:t>
            </a:r>
            <a:r>
              <a:rPr lang="en-US" dirty="0"/>
              <a:t> scans and loads the relevant configuration files in the META-INF/</a:t>
            </a:r>
            <a:r>
              <a:rPr lang="en-US" dirty="0" err="1"/>
              <a:t>cxf</a:t>
            </a:r>
            <a:r>
              <a:rPr lang="en-US" dirty="0"/>
              <a:t> directory placed in the </a:t>
            </a:r>
            <a:r>
              <a:rPr lang="en-US" dirty="0" err="1"/>
              <a:t>classpath</a:t>
            </a:r>
            <a:r>
              <a:rPr lang="en-US" dirty="0"/>
              <a:t> and accordingly builds the application context.</a:t>
            </a:r>
          </a:p>
          <a:p>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72821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pPr marL="114300" indent="0">
              <a:spcAft>
                <a:spcPts val="600"/>
              </a:spcAft>
              <a:buNone/>
            </a:pPr>
            <a:r>
              <a:rPr lang="en-US"/>
              <a:t>The six characteristics of REST:</a:t>
            </a:r>
          </a:p>
          <a:p>
            <a:pPr marL="628650" indent="-514350">
              <a:buFont typeface="+mj-lt"/>
              <a:buAutoNum type="arabicPeriod"/>
            </a:pPr>
            <a:r>
              <a:rPr lang="en-US" sz="2800"/>
              <a:t>Uniform interface</a:t>
            </a:r>
          </a:p>
          <a:p>
            <a:pPr marL="628650" indent="-514350">
              <a:buFont typeface="+mj-lt"/>
              <a:buAutoNum type="arabicPeriod"/>
            </a:pPr>
            <a:r>
              <a:rPr lang="en-US" sz="2800"/>
              <a:t>Decoupled client-server interaction</a:t>
            </a:r>
          </a:p>
          <a:p>
            <a:pPr marL="628650" indent="-514350">
              <a:buFont typeface="+mj-lt"/>
              <a:buAutoNum type="arabicPeriod"/>
            </a:pPr>
            <a:r>
              <a:rPr lang="en-US" sz="2800"/>
              <a:t>Stateless</a:t>
            </a:r>
          </a:p>
          <a:p>
            <a:pPr marL="628650" indent="-514350">
              <a:buFont typeface="+mj-lt"/>
              <a:buAutoNum type="arabicPeriod"/>
            </a:pPr>
            <a:r>
              <a:rPr lang="en-US" sz="2800"/>
              <a:t>Cacheable</a:t>
            </a:r>
          </a:p>
          <a:p>
            <a:pPr marL="628650" indent="-514350">
              <a:buFont typeface="+mj-lt"/>
              <a:buAutoNum type="arabicPeriod"/>
            </a:pPr>
            <a:r>
              <a:rPr lang="en-US" sz="2800"/>
              <a:t>Layered</a:t>
            </a:r>
          </a:p>
          <a:p>
            <a:pPr marL="628650" indent="-514350">
              <a:buFont typeface="+mj-lt"/>
              <a:buAutoNum type="arabicPeriod"/>
            </a:pPr>
            <a:r>
              <a:rPr lang="en-US" sz="2800"/>
              <a:t>Extensible through code on demand (optional)</a:t>
            </a:r>
          </a:p>
          <a:p>
            <a:pPr marL="114300" indent="0">
              <a:spcBef>
                <a:spcPts val="1400"/>
              </a:spcBef>
              <a:buNone/>
            </a:pPr>
            <a:r>
              <a:rPr lang="en-US" sz="2800"/>
              <a:t>* Services that do not conform to the above required contstraints are not strictly RESTful web services.</a:t>
            </a:r>
          </a:p>
        </p:txBody>
      </p:sp>
      <p:sp>
        <p:nvSpPr>
          <p:cNvPr id="2" name="Title 1"/>
          <p:cNvSpPr>
            <a:spLocks noGrp="1"/>
          </p:cNvSpPr>
          <p:nvPr>
            <p:ph type="title"/>
          </p:nvPr>
        </p:nvSpPr>
        <p:spPr/>
        <p:txBody>
          <a:bodyPr/>
          <a:lstStyle/>
          <a:p>
            <a:r>
              <a:rPr lang="en-US"/>
              <a:t>Introduction to REST</a:t>
            </a:r>
          </a:p>
        </p:txBody>
      </p:sp>
    </p:spTree>
    <p:extLst>
      <p:ext uri="{BB962C8B-B14F-4D97-AF65-F5344CB8AC3E}">
        <p14:creationId xmlns:p14="http://schemas.microsoft.com/office/powerpoint/2010/main" val="3188631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r>
              <a:rPr lang="en-US" dirty="0"/>
              <a:t> It builds the application context from the following files:</a:t>
            </a:r>
          </a:p>
          <a:p>
            <a:endParaRPr lang="en-US" dirty="0"/>
          </a:p>
          <a:p>
            <a:r>
              <a:rPr lang="en-US" dirty="0"/>
              <a:t>* META-INF/</a:t>
            </a:r>
            <a:r>
              <a:rPr lang="en-US" dirty="0" err="1"/>
              <a:t>cxf</a:t>
            </a:r>
            <a:r>
              <a:rPr lang="en-US" dirty="0"/>
              <a:t>/cxf.xml</a:t>
            </a:r>
          </a:p>
          <a:p>
            <a:endParaRPr lang="en-US" dirty="0"/>
          </a:p>
          <a:p>
            <a:r>
              <a:rPr lang="en-US" dirty="0"/>
              <a:t>* META-INF/</a:t>
            </a:r>
            <a:r>
              <a:rPr lang="en-US" dirty="0" err="1"/>
              <a:t>cxf</a:t>
            </a:r>
            <a:r>
              <a:rPr lang="en-US" dirty="0"/>
              <a:t>/cxf-extension.xml</a:t>
            </a:r>
          </a:p>
          <a:p>
            <a:endParaRPr lang="en-US" dirty="0"/>
          </a:p>
          <a:p>
            <a:r>
              <a:rPr lang="en-US" dirty="0"/>
              <a:t>* META-INF/</a:t>
            </a:r>
            <a:r>
              <a:rPr lang="en-US" dirty="0" err="1"/>
              <a:t>cxf</a:t>
            </a:r>
            <a:r>
              <a:rPr lang="en-US" dirty="0"/>
              <a:t>/cxf-property-editors.xml</a:t>
            </a:r>
          </a:p>
          <a:p>
            <a:endParaRPr lang="en-US" dirty="0"/>
          </a:p>
          <a:p>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819162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fontScale="85000" lnSpcReduction="20000"/>
          </a:bodyPr>
          <a:lstStyle/>
          <a:p>
            <a:pPr marL="0" indent="0">
              <a:buNone/>
            </a:pPr>
            <a:r>
              <a:rPr lang="en-US" dirty="0"/>
              <a:t>&lt;bean id="</a:t>
            </a:r>
            <a:r>
              <a:rPr lang="en-US" dirty="0" err="1"/>
              <a:t>cxf</a:t>
            </a:r>
            <a:r>
              <a:rPr lang="en-US" dirty="0"/>
              <a:t>" class="</a:t>
            </a:r>
            <a:r>
              <a:rPr lang="en-US" dirty="0" err="1"/>
              <a:t>org.apache.cxf.bus.spring.SpringBusImpl</a:t>
            </a:r>
            <a:r>
              <a:rPr lang="en-US" dirty="0"/>
              <a:t>"&gt;</a:t>
            </a:r>
          </a:p>
          <a:p>
            <a:pPr marL="0" indent="0">
              <a:buNone/>
            </a:pPr>
            <a:r>
              <a:rPr lang="en-US" dirty="0"/>
              <a:t>&lt;property name="</a:t>
            </a:r>
            <a:r>
              <a:rPr lang="en-US" dirty="0" err="1"/>
              <a:t>outInterceptors</a:t>
            </a:r>
            <a:r>
              <a:rPr lang="en-US" dirty="0"/>
              <a:t>"&gt;</a:t>
            </a:r>
          </a:p>
          <a:p>
            <a:pPr marL="0" indent="0">
              <a:buNone/>
            </a:pPr>
            <a:r>
              <a:rPr lang="en-US" dirty="0"/>
              <a:t>&lt;list&gt;</a:t>
            </a:r>
          </a:p>
          <a:p>
            <a:pPr marL="0" indent="0">
              <a:buNone/>
            </a:pPr>
            <a:r>
              <a:rPr lang="en-US" dirty="0"/>
              <a:t>&lt;ref bean="</a:t>
            </a:r>
            <a:r>
              <a:rPr lang="en-US" dirty="0" err="1"/>
              <a:t>myLoggingInterceptor</a:t>
            </a:r>
            <a:r>
              <a:rPr lang="en-US" dirty="0"/>
              <a:t>"/&gt;</a:t>
            </a:r>
          </a:p>
          <a:p>
            <a:pPr marL="0" indent="0">
              <a:buNone/>
            </a:pPr>
            <a:r>
              <a:rPr lang="en-US" dirty="0"/>
              <a:t>&lt;/list&gt;</a:t>
            </a:r>
          </a:p>
          <a:p>
            <a:pPr marL="0" indent="0">
              <a:buNone/>
            </a:pPr>
            <a:r>
              <a:rPr lang="en-US" dirty="0"/>
              <a:t>&lt;/property&gt;</a:t>
            </a:r>
          </a:p>
          <a:p>
            <a:pPr marL="0" indent="0">
              <a:buNone/>
            </a:pPr>
            <a:r>
              <a:rPr lang="en-US" dirty="0"/>
              <a:t>&lt;/bean&gt;</a:t>
            </a:r>
          </a:p>
          <a:p>
            <a:pPr marL="0" indent="0">
              <a:buNone/>
            </a:pPr>
            <a:r>
              <a:rPr lang="en-US" dirty="0"/>
              <a:t>&lt;bean id="</a:t>
            </a:r>
            <a:r>
              <a:rPr lang="en-US" dirty="0" err="1"/>
              <a:t>myLogHandler</a:t>
            </a:r>
            <a:r>
              <a:rPr lang="en-US" dirty="0"/>
              <a:t>" class="</a:t>
            </a:r>
            <a:r>
              <a:rPr lang="en-US" dirty="0" err="1"/>
              <a:t>org.mycompany.com.cxf.logging</a:t>
            </a:r>
            <a:r>
              <a:rPr lang="en-US" dirty="0"/>
              <a:t>.</a:t>
            </a:r>
          </a:p>
          <a:p>
            <a:pPr marL="0" indent="0">
              <a:buNone/>
            </a:pPr>
            <a:r>
              <a:rPr lang="en-US" dirty="0" err="1"/>
              <a:t>LoggingInterceptor</a:t>
            </a:r>
            <a:r>
              <a:rPr lang="en-US" dirty="0"/>
              <a:t>"&gt;</a:t>
            </a:r>
          </a:p>
          <a:p>
            <a:pPr marL="0" indent="0">
              <a:buNone/>
            </a:pPr>
            <a:r>
              <a:rPr lang="en-US" dirty="0"/>
              <a:t>...</a:t>
            </a:r>
          </a:p>
          <a:p>
            <a:pPr marL="0" indent="0">
              <a:buNone/>
            </a:pPr>
            <a:r>
              <a:rPr lang="en-US" dirty="0"/>
              <a:t>&lt;/bean&gt;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573961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pPr marL="0" indent="0">
              <a:buNone/>
            </a:pPr>
            <a:r>
              <a:rPr lang="en-US" dirty="0"/>
              <a:t>Frontend</a:t>
            </a:r>
          </a:p>
          <a:p>
            <a:r>
              <a:rPr lang="en-US" dirty="0"/>
              <a:t>CXF provides the concept of frontend modeling, which lets usus create web services using different frontend APIs. </a:t>
            </a:r>
          </a:p>
          <a:p>
            <a:r>
              <a:rPr lang="en-US" dirty="0"/>
              <a:t>The APIs let us create a web service using simple factory beans and JAX-WS implementation. </a:t>
            </a:r>
          </a:p>
          <a:p>
            <a:r>
              <a:rPr lang="en-US" dirty="0"/>
              <a:t>It also lets us create dynamic web service clients.</a:t>
            </a:r>
          </a:p>
          <a:p>
            <a:r>
              <a:rPr lang="en-US" dirty="0"/>
              <a:t>The primary frontend supported by CXF is JAX-WS.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9204739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fontScale="92500" lnSpcReduction="20000"/>
          </a:bodyPr>
          <a:lstStyle/>
          <a:p>
            <a:pPr marL="0" indent="0">
              <a:buNone/>
            </a:pPr>
            <a:r>
              <a:rPr lang="en-US" b="1" dirty="0"/>
              <a:t>JAX-WS</a:t>
            </a:r>
          </a:p>
          <a:p>
            <a:r>
              <a:rPr lang="en-US" dirty="0"/>
              <a:t>JAX-WS is a specification that establishes the semantics to develop, publish, and consume web services. </a:t>
            </a:r>
          </a:p>
          <a:p>
            <a:r>
              <a:rPr lang="en-US" dirty="0"/>
              <a:t>JAX-WS simplifies web service development. </a:t>
            </a:r>
          </a:p>
          <a:p>
            <a:r>
              <a:rPr lang="en-US" dirty="0"/>
              <a:t>It defines Java-based APIs that ease the development and deployment of web services.</a:t>
            </a:r>
          </a:p>
          <a:p>
            <a:r>
              <a:rPr lang="en-US" dirty="0"/>
              <a:t>The specification supports WS-Basic Profile 1.1 that addresses web service interoperability. </a:t>
            </a:r>
          </a:p>
          <a:p>
            <a:r>
              <a:rPr lang="en-US" dirty="0"/>
              <a:t>It effectively means a web service can be invoked or consumed by a client written in any language. </a:t>
            </a:r>
          </a:p>
          <a:p>
            <a:r>
              <a:rPr lang="en-US" dirty="0"/>
              <a:t>JAX-WS also defines standards such as JAXB and SAAJ.</a:t>
            </a:r>
          </a:p>
          <a:p>
            <a:r>
              <a:rPr lang="en-US" dirty="0"/>
              <a:t>CXF provides support for complete JAX-WS stack.</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120571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p:txBody>
          <a:bodyPr>
            <a:normAutofit/>
          </a:bodyPr>
          <a:lstStyle/>
          <a:p>
            <a:r>
              <a:rPr lang="en-US" dirty="0"/>
              <a:t>JAXB provides data binding capabilities by providing a convenient way to map XML schema to a representation in Java code. </a:t>
            </a:r>
          </a:p>
          <a:p>
            <a:r>
              <a:rPr lang="en-US" dirty="0"/>
              <a:t>The JAXB shields the conversion of XML schema messages in SOAP messages to Java code without the developers seeing XML and SOAP parsing. </a:t>
            </a:r>
          </a:p>
          <a:p>
            <a:r>
              <a:rPr lang="en-US" dirty="0"/>
              <a:t>JAXB specification defines the binding between Java and XML Schema. </a:t>
            </a:r>
          </a:p>
          <a:p>
            <a:r>
              <a:rPr lang="en-US" dirty="0"/>
              <a:t>SAAJ provides a standard way of dealing with XML attachments contained in a SOAP message.</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609770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b="0" i="0" u="none" strike="noStrike" baseline="0" dirty="0">
                <a:latin typeface="BookAntiqua-Identity-H"/>
              </a:rPr>
              <a:t>JAX-WS also speeds up web service development by providing a library of annotations to turn Plain Old Java classes into web services and specifies a detailed mapping from a service defined in WSDL to the Java classes that will implement that service. </a:t>
            </a:r>
          </a:p>
          <a:p>
            <a:pPr algn="l"/>
            <a:r>
              <a:rPr lang="en-US" b="0" i="0" u="none" strike="noStrike" baseline="0" dirty="0">
                <a:latin typeface="BookAntiqua-Identity-H"/>
              </a:rPr>
              <a:t>Any complex types defined in WSDL are mapped into Java classes following the mapping defined by the JAXB specification.</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372559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T</a:t>
            </a:r>
            <a:r>
              <a:rPr lang="en-US" b="0" i="0" u="none" strike="noStrike" baseline="0" dirty="0">
                <a:latin typeface="BookAntiqua-Identity-H"/>
              </a:rPr>
              <a:t>wo approaches for web service development exist: Code-First and Contract-First. With JAX-WS, </a:t>
            </a:r>
            <a:r>
              <a:rPr lang="en-US" dirty="0">
                <a:latin typeface="BookAntiqua-Identity-H"/>
              </a:rPr>
              <a:t>we </a:t>
            </a:r>
            <a:r>
              <a:rPr lang="en-US" b="0" i="0" u="none" strike="noStrike" baseline="0" dirty="0">
                <a:latin typeface="BookAntiqua-Identity-H"/>
              </a:rPr>
              <a:t>can perform web service development using one of the said approaches, depending on the nature of the application.</a:t>
            </a:r>
          </a:p>
          <a:p>
            <a:pPr algn="l"/>
            <a:r>
              <a:rPr lang="en-US" b="0" i="0" u="none" strike="noStrike" baseline="0" dirty="0">
                <a:latin typeface="BookAntiqua-Identity-H"/>
              </a:rPr>
              <a:t>With the Code-first approach, we start by developing a Java class and interface and annotating the same as a web service. </a:t>
            </a:r>
          </a:p>
          <a:p>
            <a:pPr algn="l"/>
            <a:r>
              <a:rPr lang="en-US" b="0" i="0" u="none" strike="noStrike" baseline="0" dirty="0">
                <a:latin typeface="BookAntiqua-Identity-H"/>
              </a:rPr>
              <a:t>The approach is particularly useful where Java implementations are already available and we need to expose implementations as services.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82715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fontScale="77500" lnSpcReduction="20000"/>
          </a:bodyPr>
          <a:lstStyle/>
          <a:p>
            <a:pPr algn="l"/>
            <a:r>
              <a:rPr lang="en-US" dirty="0">
                <a:latin typeface="BookAntiqua-Identity-H"/>
              </a:rPr>
              <a:t>Service Endpoint Interface (SEI) that defines the service methods and the implementation class that implements the SEI methods. </a:t>
            </a:r>
          </a:p>
          <a:p>
            <a:pPr algn="l"/>
            <a:r>
              <a:rPr lang="en-US" dirty="0">
                <a:latin typeface="BookAntiqua-Identity-H"/>
              </a:rPr>
              <a:t>The consumer of a web service uses SEI to invoke the service functions. </a:t>
            </a:r>
          </a:p>
          <a:p>
            <a:pPr algn="l"/>
            <a:r>
              <a:rPr lang="en-US" dirty="0">
                <a:latin typeface="BookAntiqua-Identity-H"/>
              </a:rPr>
              <a:t>The SEI directly corresponds to a </a:t>
            </a:r>
            <a:r>
              <a:rPr lang="en-US" dirty="0" err="1">
                <a:latin typeface="BookAntiqua-Identity-H"/>
              </a:rPr>
              <a:t>wsdl:portType</a:t>
            </a:r>
            <a:r>
              <a:rPr lang="en-US" dirty="0">
                <a:latin typeface="BookAntiqua-Identity-H"/>
              </a:rPr>
              <a:t> element. </a:t>
            </a:r>
          </a:p>
          <a:p>
            <a:pPr algn="l"/>
            <a:r>
              <a:rPr lang="en-US" dirty="0">
                <a:latin typeface="BookAntiqua-Identity-H"/>
              </a:rPr>
              <a:t>The methods defined by SEI correspond to the </a:t>
            </a:r>
            <a:r>
              <a:rPr lang="en-US" dirty="0" err="1">
                <a:latin typeface="BookAntiqua-Identity-H"/>
              </a:rPr>
              <a:t>wsdl:operation</a:t>
            </a:r>
            <a:r>
              <a:rPr lang="en-US" dirty="0">
                <a:latin typeface="BookAntiqua-Identity-H"/>
              </a:rPr>
              <a:t> element.</a:t>
            </a:r>
          </a:p>
          <a:p>
            <a:pPr algn="l"/>
            <a:r>
              <a:rPr lang="en-US" dirty="0">
                <a:latin typeface="BookAntiqua-Identity-H"/>
              </a:rPr>
              <a:t>@WebService</a:t>
            </a:r>
          </a:p>
          <a:p>
            <a:pPr algn="l"/>
            <a:r>
              <a:rPr lang="en-US" dirty="0">
                <a:latin typeface="BookAntiqua-Identity-H"/>
              </a:rPr>
              <a:t>public interface </a:t>
            </a:r>
            <a:r>
              <a:rPr lang="en-US" dirty="0" err="1">
                <a:latin typeface="BookAntiqua-Identity-H"/>
              </a:rPr>
              <a:t>OrderProcess</a:t>
            </a:r>
            <a:r>
              <a:rPr lang="en-US" dirty="0">
                <a:latin typeface="BookAntiqua-Identity-H"/>
              </a:rPr>
              <a:t> {</a:t>
            </a:r>
          </a:p>
          <a:p>
            <a:pPr algn="l"/>
            <a:r>
              <a:rPr lang="en-US" dirty="0">
                <a:latin typeface="BookAntiqua-Identity-H"/>
              </a:rPr>
              <a:t>String </a:t>
            </a:r>
            <a:r>
              <a:rPr lang="en-US" dirty="0" err="1">
                <a:latin typeface="BookAntiqua-Identity-H"/>
              </a:rPr>
              <a:t>processOrder</a:t>
            </a:r>
            <a:r>
              <a:rPr lang="en-US" dirty="0">
                <a:latin typeface="BookAntiqua-Identity-H"/>
              </a:rPr>
              <a:t>(Order order);</a:t>
            </a:r>
          </a:p>
          <a:p>
            <a:pPr algn="l"/>
            <a:r>
              <a:rPr lang="en-US" dirty="0">
                <a:latin typeface="BookAntiqua-Identity-H"/>
              </a:rPr>
              <a:t>}</a:t>
            </a:r>
          </a:p>
          <a:p>
            <a:pPr algn="l"/>
            <a:r>
              <a:rPr lang="en-US" dirty="0">
                <a:latin typeface="BookAntiqua-Identity-H"/>
              </a:rPr>
              <a:t>JAX-WS makes use of annotations to convert an SEI or a Java class to a web service. </a:t>
            </a:r>
          </a:p>
          <a:p>
            <a:pPr algn="l"/>
            <a:r>
              <a:rPr lang="en-US" dirty="0">
                <a:latin typeface="BookAntiqua-Identity-H"/>
              </a:rPr>
              <a:t>In the above example, the @WebService annotation defined above the interface declaration signifies an interface as a web service interface or Service Endpoint Interface.</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14902931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In the Contract-first approach, we start with the existing WSDL contract, and generate Java class to implement the service. </a:t>
            </a:r>
          </a:p>
          <a:p>
            <a:pPr algn="l"/>
            <a:r>
              <a:rPr lang="en-US" dirty="0">
                <a:latin typeface="BookAntiqua-Identity-H"/>
              </a:rPr>
              <a:t>The advantage is that we are sure about what to expose as a service since we define the appropriate WSDL Contract-first. </a:t>
            </a:r>
          </a:p>
          <a:p>
            <a:pPr algn="l"/>
            <a:r>
              <a:rPr lang="en-US" dirty="0">
                <a:latin typeface="BookAntiqua-Identity-H"/>
              </a:rPr>
              <a:t>Again the contract definitions can be made consistent with respect to data types so that it can be easily converted in Java objects without any portability issue.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621673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fontScale="85000" lnSpcReduction="20000"/>
          </a:bodyPr>
          <a:lstStyle/>
          <a:p>
            <a:pPr algn="l"/>
            <a:r>
              <a:rPr lang="en-US" dirty="0">
                <a:latin typeface="BookAntiqua-Identity-H"/>
              </a:rPr>
              <a:t>WSDL contains different elements that can be directly mapped to a Java class that implements the service. </a:t>
            </a:r>
          </a:p>
          <a:p>
            <a:pPr algn="l"/>
            <a:r>
              <a:rPr lang="en-US" dirty="0">
                <a:latin typeface="BookAntiqua-Identity-H"/>
              </a:rPr>
              <a:t>For example, the </a:t>
            </a:r>
            <a:r>
              <a:rPr lang="en-US" dirty="0" err="1">
                <a:latin typeface="BookAntiqua-Identity-H"/>
              </a:rPr>
              <a:t>wsdl:portType</a:t>
            </a:r>
            <a:r>
              <a:rPr lang="en-US" dirty="0">
                <a:latin typeface="BookAntiqua-Identity-H"/>
              </a:rPr>
              <a:t> element is directly mapped to SEI, type elements are mapped to Java class types through the use of Java Architecture of XML Binding (JAXB), and the </a:t>
            </a:r>
            <a:r>
              <a:rPr lang="en-US" dirty="0" err="1">
                <a:latin typeface="BookAntiqua-Identity-H"/>
              </a:rPr>
              <a:t>wsdl:service</a:t>
            </a:r>
            <a:r>
              <a:rPr lang="en-US" dirty="0">
                <a:latin typeface="BookAntiqua-Identity-H"/>
              </a:rPr>
              <a:t> element is mapped to a Java class that is used by a consumer to access the web service.</a:t>
            </a:r>
          </a:p>
          <a:p>
            <a:pPr algn="l"/>
            <a:r>
              <a:rPr lang="en-US" dirty="0">
                <a:latin typeface="BookAntiqua-Identity-H"/>
              </a:rPr>
              <a:t>The WSDL2Java tool can be used to generate a web service from WSDL. </a:t>
            </a:r>
          </a:p>
          <a:p>
            <a:pPr algn="l"/>
            <a:r>
              <a:rPr lang="en-US" dirty="0">
                <a:latin typeface="BookAntiqua-Identity-H"/>
              </a:rPr>
              <a:t>It has various options to generate SEI and the implementation web service class. </a:t>
            </a:r>
          </a:p>
          <a:p>
            <a:pPr algn="l"/>
            <a:r>
              <a:rPr lang="en-US" dirty="0">
                <a:latin typeface="BookAntiqua-Identity-H"/>
              </a:rPr>
              <a:t>As a developer, we need to provide the method implementation for the generated class. </a:t>
            </a:r>
          </a:p>
          <a:p>
            <a:pPr algn="l"/>
            <a:r>
              <a:rPr lang="en-US" dirty="0">
                <a:latin typeface="BookAntiqua-Identity-H"/>
              </a:rPr>
              <a:t>If the WSDL includes custom XML Schema types, then the same is converted into its equivalent Java class.</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330982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a:t>The </a:t>
            </a:r>
            <a:r>
              <a:rPr lang="en-US" b="1"/>
              <a:t>HTTP request </a:t>
            </a:r>
            <a:r>
              <a:rPr lang="en-US"/>
              <a:t>is sent </a:t>
            </a:r>
            <a:r>
              <a:rPr lang="en-US" i="1"/>
              <a:t>from the client</a:t>
            </a:r>
            <a:r>
              <a:rPr lang="en-US"/>
              <a:t>.</a:t>
            </a:r>
          </a:p>
          <a:p>
            <a:pPr lvl="1"/>
            <a:r>
              <a:rPr lang="en-US"/>
              <a:t>Identifies the location of a </a:t>
            </a:r>
            <a:r>
              <a:rPr lang="en-US" b="1"/>
              <a:t>resource</a:t>
            </a:r>
            <a:r>
              <a:rPr lang="en-US"/>
              <a:t>.</a:t>
            </a:r>
          </a:p>
          <a:p>
            <a:pPr lvl="1"/>
            <a:r>
              <a:rPr lang="en-US"/>
              <a:t>Specifies the </a:t>
            </a:r>
            <a:r>
              <a:rPr lang="en-US" b="1"/>
              <a:t>verb</a:t>
            </a:r>
            <a:r>
              <a:rPr lang="en-US"/>
              <a:t>, or HTTP </a:t>
            </a:r>
            <a:r>
              <a:rPr lang="en-US" b="1"/>
              <a:t>method</a:t>
            </a:r>
            <a:r>
              <a:rPr lang="en-US"/>
              <a:t> to use when accessing the resource.</a:t>
            </a:r>
          </a:p>
          <a:p>
            <a:pPr lvl="1"/>
            <a:r>
              <a:rPr lang="en-US"/>
              <a:t>Supplies optional </a:t>
            </a:r>
            <a:r>
              <a:rPr lang="en-US" b="1"/>
              <a:t>request headers</a:t>
            </a:r>
            <a:r>
              <a:rPr lang="en-US"/>
              <a:t> (name-value pairs) that provide additional information the server may need when processing the request.</a:t>
            </a:r>
          </a:p>
          <a:p>
            <a:pPr lvl="1"/>
            <a:r>
              <a:rPr lang="en-US"/>
              <a:t>Supplies an optional </a:t>
            </a:r>
            <a:r>
              <a:rPr lang="en-US" b="1"/>
              <a:t>request body</a:t>
            </a:r>
            <a:r>
              <a:rPr lang="en-US"/>
              <a:t> that identifies additional data to be uploaded to the server (e.g. form parameters, attachments, etc.)</a:t>
            </a:r>
          </a:p>
          <a:p>
            <a:pPr lvl="1"/>
            <a:endParaRPr lang="en-US"/>
          </a:p>
        </p:txBody>
      </p:sp>
      <p:sp>
        <p:nvSpPr>
          <p:cNvPr id="2" name="Title 1"/>
          <p:cNvSpPr>
            <a:spLocks noGrp="1"/>
          </p:cNvSpPr>
          <p:nvPr>
            <p:ph type="title"/>
          </p:nvPr>
        </p:nvSpPr>
        <p:spPr/>
        <p:txBody>
          <a:bodyPr/>
          <a:lstStyle/>
          <a:p>
            <a:r>
              <a:rPr lang="en-US"/>
              <a:t>HTTP-REST Request Basics</a:t>
            </a:r>
          </a:p>
        </p:txBody>
      </p:sp>
    </p:spTree>
    <p:extLst>
      <p:ext uri="{BB962C8B-B14F-4D97-AF65-F5344CB8AC3E}">
        <p14:creationId xmlns:p14="http://schemas.microsoft.com/office/powerpoint/2010/main" val="3379601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lnSpcReduction="10000"/>
          </a:bodyPr>
          <a:lstStyle/>
          <a:p>
            <a:pPr algn="l"/>
            <a:r>
              <a:rPr lang="en-US" dirty="0">
                <a:latin typeface="BookAntiqua-Identity-H"/>
              </a:rPr>
              <a:t>Simple frontend</a:t>
            </a:r>
          </a:p>
          <a:p>
            <a:pPr lvl="1"/>
            <a:r>
              <a:rPr lang="en-US" dirty="0">
                <a:latin typeface="BookAntiqua-Identity-H"/>
              </a:rPr>
              <a:t>Apart from JAX-WS frontend, CXF also supports what is known as 'simple frontend'.</a:t>
            </a:r>
          </a:p>
          <a:p>
            <a:pPr lvl="1"/>
            <a:r>
              <a:rPr lang="en-US" dirty="0">
                <a:latin typeface="BookAntiqua-Identity-H"/>
              </a:rPr>
              <a:t>The simple frontend provides simple components or Java classes that use reflection to build and publish web services. </a:t>
            </a:r>
          </a:p>
          <a:p>
            <a:pPr lvl="1"/>
            <a:r>
              <a:rPr lang="en-US" dirty="0">
                <a:latin typeface="BookAntiqua-Identity-H"/>
              </a:rPr>
              <a:t>It is simple because we do not use any annotation to create web services. </a:t>
            </a:r>
          </a:p>
          <a:p>
            <a:pPr lvl="1"/>
            <a:r>
              <a:rPr lang="en-US" dirty="0">
                <a:latin typeface="BookAntiqua-Identity-H"/>
              </a:rPr>
              <a:t>In JAX-WS, we have to annotate a Java class to denote it as a web service and use tools to convert between a Java object and WSDL.</a:t>
            </a:r>
          </a:p>
          <a:p>
            <a:pPr lvl="1"/>
            <a:r>
              <a:rPr lang="en-US" dirty="0">
                <a:latin typeface="BookAntiqua-Identity-H"/>
              </a:rPr>
              <a:t>The simple frontend uses factory components to create a service and the client. </a:t>
            </a:r>
          </a:p>
          <a:p>
            <a:pPr lvl="1"/>
            <a:r>
              <a:rPr lang="en-US" dirty="0">
                <a:latin typeface="BookAntiqua-Identity-H"/>
              </a:rPr>
              <a:t>It does so by using Java reflection API. </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25798279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2ABDA-3BA1-46E6-94FD-C7E629EAB46A}"/>
              </a:ext>
            </a:extLst>
          </p:cNvPr>
          <p:cNvSpPr>
            <a:spLocks noGrp="1"/>
          </p:cNvSpPr>
          <p:nvPr>
            <p:ph sz="quarter" idx="12"/>
          </p:nvPr>
        </p:nvSpPr>
        <p:spPr>
          <a:xfrm>
            <a:off x="457201" y="1381125"/>
            <a:ext cx="8228012" cy="4943475"/>
          </a:xfrm>
        </p:spPr>
        <p:txBody>
          <a:bodyPr>
            <a:normAutofit/>
          </a:bodyPr>
          <a:lstStyle/>
          <a:p>
            <a:pPr algn="l"/>
            <a:r>
              <a:rPr lang="en-US" dirty="0">
                <a:latin typeface="BookAntiqua-Identity-H"/>
              </a:rPr>
              <a:t>Simple frontend</a:t>
            </a:r>
          </a:p>
          <a:p>
            <a:pPr lvl="1"/>
            <a:r>
              <a:rPr lang="en-US" dirty="0">
                <a:latin typeface="BookAntiqua-Identity-H"/>
              </a:rPr>
              <a:t>The following code shows a web service created using simple frontend:</a:t>
            </a:r>
          </a:p>
          <a:p>
            <a:pPr lvl="1"/>
            <a:r>
              <a:rPr lang="en-US" dirty="0">
                <a:latin typeface="BookAntiqua-Identity-H"/>
              </a:rPr>
              <a:t>// Build and publish the service</a:t>
            </a:r>
          </a:p>
          <a:p>
            <a:pPr lvl="1"/>
            <a:r>
              <a:rPr lang="en-US" dirty="0" err="1">
                <a:latin typeface="BookAntiqua-Identity-H"/>
              </a:rPr>
              <a:t>OrderProcessImpl</a:t>
            </a:r>
            <a:r>
              <a:rPr lang="en-US" dirty="0">
                <a:latin typeface="BookAntiqua-Identity-H"/>
              </a:rPr>
              <a:t> </a:t>
            </a:r>
            <a:r>
              <a:rPr lang="en-US" dirty="0" err="1">
                <a:latin typeface="BookAntiqua-Identity-H"/>
              </a:rPr>
              <a:t>orderProcessImpl</a:t>
            </a:r>
            <a:r>
              <a:rPr lang="en-US" dirty="0">
                <a:latin typeface="BookAntiqua-Identity-H"/>
              </a:rPr>
              <a:t> = new </a:t>
            </a:r>
            <a:r>
              <a:rPr lang="en-US" dirty="0" err="1">
                <a:latin typeface="BookAntiqua-Identity-H"/>
              </a:rPr>
              <a:t>OrderProcessImpl</a:t>
            </a:r>
            <a:r>
              <a:rPr lang="en-US" dirty="0">
                <a:latin typeface="BookAntiqua-Identity-H"/>
              </a:rPr>
              <a:t>();</a:t>
            </a:r>
          </a:p>
          <a:p>
            <a:pPr lvl="1"/>
            <a:r>
              <a:rPr lang="en-US" dirty="0" err="1">
                <a:latin typeface="BookAntiqua-Identity-H"/>
              </a:rPr>
              <a:t>ServerFactoryBean</a:t>
            </a:r>
            <a:r>
              <a:rPr lang="en-US" dirty="0">
                <a:latin typeface="BookAntiqua-Identity-H"/>
              </a:rPr>
              <a:t> </a:t>
            </a:r>
            <a:r>
              <a:rPr lang="en-US" dirty="0" err="1">
                <a:latin typeface="BookAntiqua-Identity-H"/>
              </a:rPr>
              <a:t>svrFactory</a:t>
            </a:r>
            <a:r>
              <a:rPr lang="en-US" dirty="0">
                <a:latin typeface="BookAntiqua-Identity-H"/>
              </a:rPr>
              <a:t> = new </a:t>
            </a:r>
            <a:r>
              <a:rPr lang="en-US" dirty="0" err="1">
                <a:latin typeface="BookAntiqua-Identity-H"/>
              </a:rPr>
              <a:t>ServerFactoryBean</a:t>
            </a:r>
            <a:r>
              <a:rPr lang="en-US" dirty="0">
                <a:latin typeface="BookAntiqua-Identity-H"/>
              </a:rPr>
              <a:t>();</a:t>
            </a:r>
          </a:p>
          <a:p>
            <a:pPr lvl="1"/>
            <a:r>
              <a:rPr lang="en-US" dirty="0" err="1">
                <a:latin typeface="BookAntiqua-Identity-H"/>
              </a:rPr>
              <a:t>svrFactory.setServiceClass</a:t>
            </a:r>
            <a:r>
              <a:rPr lang="en-US" dirty="0">
                <a:latin typeface="BookAntiqua-Identity-H"/>
              </a:rPr>
              <a:t>(</a:t>
            </a:r>
            <a:r>
              <a:rPr lang="en-US" dirty="0" err="1">
                <a:latin typeface="BookAntiqua-Identity-H"/>
              </a:rPr>
              <a:t>OrderProcess.class</a:t>
            </a:r>
            <a:r>
              <a:rPr lang="en-US" dirty="0">
                <a:latin typeface="BookAntiqua-Identity-H"/>
              </a:rPr>
              <a:t>);</a:t>
            </a:r>
          </a:p>
          <a:p>
            <a:pPr lvl="1"/>
            <a:r>
              <a:rPr lang="en-US" dirty="0" err="1">
                <a:latin typeface="BookAntiqua-Identity-H"/>
              </a:rPr>
              <a:t>svrFactory.setAddress</a:t>
            </a:r>
            <a:r>
              <a:rPr lang="en-US" dirty="0">
                <a:latin typeface="BookAntiqua-Identity-H"/>
              </a:rPr>
              <a:t>("http://localhost:8080/</a:t>
            </a:r>
            <a:r>
              <a:rPr lang="en-US" dirty="0" err="1">
                <a:latin typeface="BookAntiqua-Identity-H"/>
              </a:rPr>
              <a:t>OrderProcess</a:t>
            </a:r>
            <a:r>
              <a:rPr lang="en-US" dirty="0">
                <a:latin typeface="BookAntiqua-Identity-H"/>
              </a:rPr>
              <a:t>");</a:t>
            </a:r>
          </a:p>
          <a:p>
            <a:pPr lvl="1"/>
            <a:r>
              <a:rPr lang="en-US" dirty="0" err="1">
                <a:latin typeface="BookAntiqua-Identity-H"/>
              </a:rPr>
              <a:t>svrFactory.setServiceBean</a:t>
            </a:r>
            <a:r>
              <a:rPr lang="en-US" dirty="0">
                <a:latin typeface="BookAntiqua-Identity-H"/>
              </a:rPr>
              <a:t>(</a:t>
            </a:r>
            <a:r>
              <a:rPr lang="en-US" dirty="0" err="1">
                <a:latin typeface="BookAntiqua-Identity-H"/>
              </a:rPr>
              <a:t>orderProcessImpl</a:t>
            </a:r>
            <a:r>
              <a:rPr lang="en-US" dirty="0">
                <a:latin typeface="BookAntiqua-Identity-H"/>
              </a:rPr>
              <a:t>);</a:t>
            </a:r>
          </a:p>
          <a:p>
            <a:pPr lvl="1"/>
            <a:r>
              <a:rPr lang="en-US" dirty="0" err="1">
                <a:latin typeface="BookAntiqua-Identity-H"/>
              </a:rPr>
              <a:t>svrFactory.create</a:t>
            </a:r>
            <a:r>
              <a:rPr lang="en-US" dirty="0">
                <a:latin typeface="BookAntiqua-Identity-H"/>
              </a:rPr>
              <a:t>();</a:t>
            </a:r>
            <a:endParaRPr lang="en-IN" dirty="0"/>
          </a:p>
        </p:txBody>
      </p:sp>
      <p:sp>
        <p:nvSpPr>
          <p:cNvPr id="3" name="Title 2">
            <a:extLst>
              <a:ext uri="{FF2B5EF4-FFF2-40B4-BE49-F238E27FC236}">
                <a16:creationId xmlns:a16="http://schemas.microsoft.com/office/drawing/2014/main" id="{07B87B2B-9BA5-486E-9B04-E262705712D8}"/>
              </a:ext>
            </a:extLst>
          </p:cNvPr>
          <p:cNvSpPr>
            <a:spLocks noGrp="1"/>
          </p:cNvSpPr>
          <p:nvPr>
            <p:ph type="title"/>
          </p:nvPr>
        </p:nvSpPr>
        <p:spPr/>
        <p:txBody>
          <a:bodyPr/>
          <a:lstStyle/>
          <a:p>
            <a:r>
              <a:rPr lang="en-IN" dirty="0"/>
              <a:t>CXF Architecture</a:t>
            </a:r>
          </a:p>
        </p:txBody>
      </p:sp>
    </p:spTree>
    <p:extLst>
      <p:ext uri="{BB962C8B-B14F-4D97-AF65-F5344CB8AC3E}">
        <p14:creationId xmlns:p14="http://schemas.microsoft.com/office/powerpoint/2010/main" val="42018233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21AFAC-E53E-45C3-8010-DCCEBED8F77D}"/>
              </a:ext>
            </a:extLst>
          </p:cNvPr>
          <p:cNvSpPr>
            <a:spLocks noGrp="1"/>
          </p:cNvSpPr>
          <p:nvPr>
            <p:ph sz="quarter" idx="12"/>
          </p:nvPr>
        </p:nvSpPr>
        <p:spPr/>
        <p:txBody>
          <a:bodyPr>
            <a:normAutofit lnSpcReduction="10000"/>
          </a:bodyPr>
          <a:lstStyle/>
          <a:p>
            <a:r>
              <a:rPr lang="en-US" dirty="0"/>
              <a:t>CXF supports the following transports for its endpoints:</a:t>
            </a:r>
          </a:p>
          <a:p>
            <a:endParaRPr lang="en-US" dirty="0"/>
          </a:p>
          <a:p>
            <a:r>
              <a:rPr lang="en-US" dirty="0"/>
              <a:t>* HTTP</a:t>
            </a:r>
          </a:p>
          <a:p>
            <a:endParaRPr lang="en-US" dirty="0"/>
          </a:p>
          <a:p>
            <a:r>
              <a:rPr lang="en-US" dirty="0"/>
              <a:t>* CORBA</a:t>
            </a:r>
          </a:p>
          <a:p>
            <a:endParaRPr lang="en-US" dirty="0"/>
          </a:p>
          <a:p>
            <a:r>
              <a:rPr lang="en-US" dirty="0"/>
              <a:t>* JMS</a:t>
            </a:r>
          </a:p>
          <a:p>
            <a:endParaRPr lang="en-US" dirty="0"/>
          </a:p>
          <a:p>
            <a:r>
              <a:rPr lang="en-US" dirty="0"/>
              <a:t>* Local</a:t>
            </a:r>
            <a:endParaRPr lang="en-IN" dirty="0"/>
          </a:p>
        </p:txBody>
      </p:sp>
      <p:sp>
        <p:nvSpPr>
          <p:cNvPr id="3" name="Title 2">
            <a:extLst>
              <a:ext uri="{FF2B5EF4-FFF2-40B4-BE49-F238E27FC236}">
                <a16:creationId xmlns:a16="http://schemas.microsoft.com/office/drawing/2014/main" id="{FA51C3DF-AEC2-4836-BBE9-7E28DB6B72AD}"/>
              </a:ext>
            </a:extLst>
          </p:cNvPr>
          <p:cNvSpPr>
            <a:spLocks noGrp="1"/>
          </p:cNvSpPr>
          <p:nvPr>
            <p:ph type="title"/>
          </p:nvPr>
        </p:nvSpPr>
        <p:spPr/>
        <p:txBody>
          <a:bodyPr/>
          <a:lstStyle/>
          <a:p>
            <a:r>
              <a:rPr lang="en-IN" dirty="0"/>
              <a:t>CXF</a:t>
            </a:r>
          </a:p>
        </p:txBody>
      </p:sp>
    </p:spTree>
    <p:extLst>
      <p:ext uri="{BB962C8B-B14F-4D97-AF65-F5344CB8AC3E}">
        <p14:creationId xmlns:p14="http://schemas.microsoft.com/office/powerpoint/2010/main" val="2098078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a:bodyPr>
          <a:lstStyle/>
          <a:p>
            <a:r>
              <a:rPr lang="en-US" dirty="0"/>
              <a:t>CXF supports the JAX-WS 2.0 API specification provided by Java Community Process (JCP). </a:t>
            </a:r>
          </a:p>
          <a:p>
            <a:r>
              <a:rPr lang="en-US" dirty="0"/>
              <a:t>JAX-WS is a formal specification by JCP that defines APIs to build, develop, and deploy web services. </a:t>
            </a:r>
          </a:p>
          <a:p>
            <a:r>
              <a:rPr lang="en-US" dirty="0"/>
              <a:t>CXF provides its own JAX-WS implementation adhering to JAX-WS specification standards. </a:t>
            </a:r>
          </a:p>
          <a:p>
            <a:r>
              <a:rPr lang="en-US" dirty="0"/>
              <a:t>The CXF JAX-WS frontend provides different APIs to build different kinds of web services. </a:t>
            </a:r>
          </a:p>
          <a:p>
            <a:r>
              <a:rPr lang="en-US" dirty="0"/>
              <a:t>Apart from providing standard WSDL-based development, it also provides APIs to build XML-based services in the form of Provider and Dispatch interfaces.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2411362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a:bodyPr>
          <a:lstStyle/>
          <a:p>
            <a:r>
              <a:rPr lang="en-US" dirty="0"/>
              <a:t>CXF supports the JAX-WS 2.0 API specification provided by Java Community Process (JCP). </a:t>
            </a:r>
          </a:p>
          <a:p>
            <a:r>
              <a:rPr lang="en-US" dirty="0"/>
              <a:t>JAX-WS is a formal specification by JCP that defines APIs to build, develop, and deploy web services. </a:t>
            </a:r>
          </a:p>
          <a:p>
            <a:r>
              <a:rPr lang="en-US" dirty="0"/>
              <a:t>CXF provides its own JAX-WS implementation adhering to JAX-WS specification standards. </a:t>
            </a:r>
          </a:p>
          <a:p>
            <a:r>
              <a:rPr lang="en-US" dirty="0"/>
              <a:t>The CXF JAX-WS frontend provides different APIs to build different kinds of web services. </a:t>
            </a:r>
          </a:p>
          <a:p>
            <a:r>
              <a:rPr lang="en-US" dirty="0"/>
              <a:t>Apart from providing standard WSDL-based development, it also provides APIs to build XML-based services in the form of Provider and Dispatch interfaces.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20121182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70000" lnSpcReduction="20000"/>
          </a:bodyPr>
          <a:lstStyle/>
          <a:p>
            <a:r>
              <a:rPr lang="en-US" dirty="0"/>
              <a:t>There are two ways or approaches for developing JAX-WS SOAP-based web services—Code-first development and contract-first development. </a:t>
            </a:r>
          </a:p>
          <a:p>
            <a:r>
              <a:rPr lang="en-US" dirty="0"/>
              <a:t>In Code-first development, as the name suggests, we start off with the code and then convert it into WSDL. </a:t>
            </a:r>
          </a:p>
          <a:p>
            <a:r>
              <a:rPr lang="en-US" dirty="0"/>
              <a:t>Code-first development is typically used where the input and output objects format of the implementation methods is simpler, and we want to quickly expose them as web services. </a:t>
            </a:r>
          </a:p>
          <a:p>
            <a:r>
              <a:rPr lang="en-US" dirty="0"/>
              <a:t>Code-first development is much simpler as we start off with Java objects without worrying about how the WSDL and XSD would be generated which could lead to issues where Java objects can't be mapped to XML elements the way we had intended. </a:t>
            </a:r>
          </a:p>
          <a:p>
            <a:r>
              <a:rPr lang="en-US" dirty="0"/>
              <a:t>Note that based on the input and output format of the implementation method, tools like CXF Java2WSDL would generate contracts, including XSD formats, for you. </a:t>
            </a:r>
          </a:p>
          <a:p>
            <a:r>
              <a:rPr lang="en-US" dirty="0"/>
              <a:t>For instance, we can't expose a Map or Collection as an output message format as there is no standard way to map this to an XML schema, and this could lead to interoperability issues.</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3248483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fontScale="92500" lnSpcReduction="20000"/>
          </a:bodyPr>
          <a:lstStyle/>
          <a:p>
            <a:r>
              <a:rPr lang="en-US" dirty="0"/>
              <a:t>In Contract-first development the developer builds the web service from an existing WSDL artifact. </a:t>
            </a:r>
          </a:p>
          <a:p>
            <a:r>
              <a:rPr lang="en-US" dirty="0"/>
              <a:t>Contract-first development is typically used when we already have an XML schema defining the input and output message format for the web service operations, or we want to gain finer control of how the XML is being mapped to  Java objects. </a:t>
            </a:r>
          </a:p>
          <a:p>
            <a:r>
              <a:rPr lang="en-US" dirty="0"/>
              <a:t>Contract-first development requires us to be well versed in XSD and WSDL contracts as you start modeling contracts using these constructs. </a:t>
            </a:r>
          </a:p>
          <a:p>
            <a:r>
              <a:rPr lang="en-US" dirty="0"/>
              <a:t>If we are creating services based on industry standards, we would probably start off with Contract-first development as the industry message formats are typically available as XML Schema.</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87691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5884FC-5DA1-4228-9B90-0480EC85984F}"/>
              </a:ext>
            </a:extLst>
          </p:cNvPr>
          <p:cNvSpPr>
            <a:spLocks noGrp="1"/>
          </p:cNvSpPr>
          <p:nvPr>
            <p:ph sz="quarter" idx="12"/>
          </p:nvPr>
        </p:nvSpPr>
        <p:spPr/>
        <p:txBody>
          <a:bodyPr>
            <a:normAutofit/>
          </a:bodyPr>
          <a:lstStyle/>
          <a:p>
            <a:r>
              <a:rPr lang="en-US" dirty="0"/>
              <a:t>CXF supports both these approaches and provides support for various Data binding mechanisms which help you to map Java objects to XML.</a:t>
            </a:r>
            <a:endParaRPr lang="en-IN" dirty="0"/>
          </a:p>
        </p:txBody>
      </p:sp>
      <p:sp>
        <p:nvSpPr>
          <p:cNvPr id="3" name="Title 2">
            <a:extLst>
              <a:ext uri="{FF2B5EF4-FFF2-40B4-BE49-F238E27FC236}">
                <a16:creationId xmlns:a16="http://schemas.microsoft.com/office/drawing/2014/main" id="{C8B064D1-5243-4E21-9BD6-F315F8BCA92A}"/>
              </a:ext>
            </a:extLst>
          </p:cNvPr>
          <p:cNvSpPr>
            <a:spLocks noGrp="1"/>
          </p:cNvSpPr>
          <p:nvPr>
            <p:ph type="title"/>
          </p:nvPr>
        </p:nvSpPr>
        <p:spPr/>
        <p:txBody>
          <a:bodyPr/>
          <a:lstStyle/>
          <a:p>
            <a:r>
              <a:rPr lang="en-IN" dirty="0"/>
              <a:t>Working with CXF Frontends</a:t>
            </a:r>
          </a:p>
        </p:txBody>
      </p:sp>
    </p:spTree>
    <p:extLst>
      <p:ext uri="{BB962C8B-B14F-4D97-AF65-F5344CB8AC3E}">
        <p14:creationId xmlns:p14="http://schemas.microsoft.com/office/powerpoint/2010/main" val="3390086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BB5739-A66E-4BC9-B4A5-8667E1DB015B}"/>
              </a:ext>
            </a:extLst>
          </p:cNvPr>
          <p:cNvSpPr>
            <a:spLocks noGrp="1"/>
          </p:cNvSpPr>
          <p:nvPr>
            <p:ph sz="quarter" idx="12"/>
          </p:nvPr>
        </p:nvSpPr>
        <p:spPr/>
        <p:txBody>
          <a:bodyPr/>
          <a:lstStyle/>
          <a:p>
            <a:r>
              <a:rPr lang="en-US" dirty="0"/>
              <a:t>Creating Service Endpoint Interface (SEI)</a:t>
            </a:r>
          </a:p>
          <a:p>
            <a:r>
              <a:rPr lang="en-US" dirty="0"/>
              <a:t>Adding Java annotations</a:t>
            </a:r>
          </a:p>
          <a:p>
            <a:r>
              <a:rPr lang="en-US" dirty="0"/>
              <a:t>Publishing the service</a:t>
            </a:r>
          </a:p>
          <a:p>
            <a:r>
              <a:rPr lang="en-US" dirty="0"/>
              <a:t>Developing a consumer</a:t>
            </a:r>
          </a:p>
          <a:p>
            <a:pPr marL="0" indent="0">
              <a:buNone/>
            </a:pPr>
            <a:r>
              <a:rPr lang="en-US" dirty="0"/>
              <a:t>• Running the Code-first example</a:t>
            </a:r>
            <a:endParaRPr lang="en-IN" dirty="0"/>
          </a:p>
        </p:txBody>
      </p:sp>
      <p:sp>
        <p:nvSpPr>
          <p:cNvPr id="3" name="Title 2">
            <a:extLst>
              <a:ext uri="{FF2B5EF4-FFF2-40B4-BE49-F238E27FC236}">
                <a16:creationId xmlns:a16="http://schemas.microsoft.com/office/drawing/2014/main" id="{6BD5E793-2926-4CB2-80C3-6F353EEAD038}"/>
              </a:ext>
            </a:extLst>
          </p:cNvPr>
          <p:cNvSpPr>
            <a:spLocks noGrp="1"/>
          </p:cNvSpPr>
          <p:nvPr>
            <p:ph type="title"/>
          </p:nvPr>
        </p:nvSpPr>
        <p:spPr/>
        <p:txBody>
          <a:bodyPr/>
          <a:lstStyle/>
          <a:p>
            <a:r>
              <a:rPr lang="en-IN" dirty="0"/>
              <a:t>Code-first development</a:t>
            </a:r>
          </a:p>
        </p:txBody>
      </p:sp>
    </p:spTree>
    <p:extLst>
      <p:ext uri="{BB962C8B-B14F-4D97-AF65-F5344CB8AC3E}">
        <p14:creationId xmlns:p14="http://schemas.microsoft.com/office/powerpoint/2010/main" val="39863350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F31C79-F858-4EF0-AF1F-76D34D2A0EBB}"/>
              </a:ext>
            </a:extLst>
          </p:cNvPr>
          <p:cNvSpPr>
            <a:spLocks noGrp="1"/>
          </p:cNvSpPr>
          <p:nvPr>
            <p:ph sz="quarter" idx="12"/>
          </p:nvPr>
        </p:nvSpPr>
        <p:spPr/>
        <p:txBody>
          <a:bodyPr/>
          <a:lstStyle/>
          <a:p>
            <a:r>
              <a:rPr lang="en-US" dirty="0"/>
              <a:t>Service Endpoint Interface is a Java interface that defines a business method to be exposed as a service method. </a:t>
            </a:r>
          </a:p>
          <a:p>
            <a:r>
              <a:rPr lang="en-US" dirty="0"/>
              <a:t>The service method is implemented by a service class.</a:t>
            </a:r>
          </a:p>
          <a:p>
            <a:r>
              <a:rPr lang="en-US" dirty="0"/>
              <a:t>An SEI can be modeled by using two different approaches:</a:t>
            </a:r>
          </a:p>
          <a:p>
            <a:pPr lvl="1"/>
            <a:r>
              <a:rPr lang="en-US" dirty="0"/>
              <a:t>Building an SEI component from scratch</a:t>
            </a:r>
          </a:p>
          <a:p>
            <a:pPr lvl="1"/>
            <a:r>
              <a:rPr lang="en-US" dirty="0"/>
              <a:t>Converting existing business functionality into service-based components</a:t>
            </a:r>
            <a:endParaRPr lang="en-IN" dirty="0"/>
          </a:p>
        </p:txBody>
      </p:sp>
      <p:sp>
        <p:nvSpPr>
          <p:cNvPr id="3" name="Title 2">
            <a:extLst>
              <a:ext uri="{FF2B5EF4-FFF2-40B4-BE49-F238E27FC236}">
                <a16:creationId xmlns:a16="http://schemas.microsoft.com/office/drawing/2014/main" id="{1D895225-715D-4684-A6DD-F39CC512C9CA}"/>
              </a:ext>
            </a:extLst>
          </p:cNvPr>
          <p:cNvSpPr>
            <a:spLocks noGrp="1"/>
          </p:cNvSpPr>
          <p:nvPr>
            <p:ph type="title"/>
          </p:nvPr>
        </p:nvSpPr>
        <p:spPr/>
        <p:txBody>
          <a:bodyPr/>
          <a:lstStyle/>
          <a:p>
            <a:r>
              <a:rPr lang="en-US" dirty="0"/>
              <a:t>Creating Service Endpoint Interface (SEI)</a:t>
            </a:r>
            <a:endParaRPr lang="en-IN" dirty="0"/>
          </a:p>
        </p:txBody>
      </p:sp>
    </p:spTree>
    <p:extLst>
      <p:ext uri="{BB962C8B-B14F-4D97-AF65-F5344CB8AC3E}">
        <p14:creationId xmlns:p14="http://schemas.microsoft.com/office/powerpoint/2010/main" val="1137612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6921</TotalTime>
  <Words>8327</Words>
  <Application>Microsoft Office PowerPoint</Application>
  <PresentationFormat>On-screen Show (4:3)</PresentationFormat>
  <Paragraphs>841</Paragraphs>
  <Slides>126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BookAntiqua-Identity-H</vt:lpstr>
      <vt:lpstr>Calibri</vt:lpstr>
      <vt:lpstr>Cambira</vt:lpstr>
      <vt:lpstr>Courier New</vt:lpstr>
      <vt:lpstr>Pencils_02_2012</vt:lpstr>
      <vt:lpstr>PowerPoint Presentation</vt:lpstr>
      <vt:lpstr>Objectives</vt:lpstr>
      <vt:lpstr>Objectives</vt:lpstr>
      <vt:lpstr>Objectives</vt:lpstr>
      <vt:lpstr>Objectives</vt:lpstr>
      <vt:lpstr>Introduction to REST</vt:lpstr>
      <vt:lpstr>Introduction to REST</vt:lpstr>
      <vt:lpstr>Introduction to REST</vt:lpstr>
      <vt:lpstr>HTTP-REST Request Basics</vt:lpstr>
      <vt:lpstr>HTTP-REST Request Basics</vt:lpstr>
      <vt:lpstr>HTTP-REST Response Basics</vt:lpstr>
      <vt:lpstr>HTTP-REST Response Basics</vt:lpstr>
      <vt:lpstr>HTTP-REST Vocabulary</vt:lpstr>
      <vt:lpstr>HTTP-REST Vocabulary</vt:lpstr>
      <vt:lpstr>HTTP and REST</vt:lpstr>
      <vt:lpstr>Producing REST Services</vt:lpstr>
      <vt:lpstr>REST on the Java Stack</vt:lpstr>
      <vt:lpstr>REST Services with JAX-RS</vt:lpstr>
      <vt:lpstr>Jersey Framework </vt:lpstr>
      <vt:lpstr>Jersey Framework</vt:lpstr>
      <vt:lpstr>Jersey Framework</vt:lpstr>
      <vt:lpstr>Components of Jersey</vt:lpstr>
      <vt:lpstr>Tools and Technologies</vt:lpstr>
      <vt:lpstr>Development Steps</vt:lpstr>
      <vt:lpstr>JAX-RS Annotations</vt:lpstr>
      <vt:lpstr>JAX-RS Concepts</vt:lpstr>
      <vt:lpstr>Root Resource</vt:lpstr>
      <vt:lpstr>The @Path Annotation</vt:lpstr>
      <vt:lpstr>The @Path Annotation</vt:lpstr>
      <vt:lpstr>The @Path Annotation</vt:lpstr>
      <vt:lpstr>@GET</vt:lpstr>
      <vt:lpstr>@POST</vt:lpstr>
      <vt:lpstr>@PUT</vt:lpstr>
      <vt:lpstr>@Delete</vt:lpstr>
      <vt:lpstr>@Options</vt:lpstr>
      <vt:lpstr>@Produces</vt:lpstr>
      <vt:lpstr>@Consumes</vt:lpstr>
      <vt:lpstr>@PathParam</vt:lpstr>
      <vt:lpstr>@QueryParam</vt:lpstr>
      <vt:lpstr>@FormParam</vt:lpstr>
      <vt:lpstr>@Form Param and @Matrix Param</vt:lpstr>
      <vt:lpstr>@Matrix Param</vt:lpstr>
      <vt:lpstr>The @CookieParam Annotation</vt:lpstr>
      <vt:lpstr>@Header Param</vt:lpstr>
      <vt:lpstr>The @Provider Annotation</vt:lpstr>
      <vt:lpstr>Sub resources</vt:lpstr>
      <vt:lpstr>Sub resources</vt:lpstr>
      <vt:lpstr>@Context Annotation</vt:lpstr>
      <vt:lpstr>@Context Annotation</vt:lpstr>
      <vt:lpstr>JAX-RS @Path Annotation</vt:lpstr>
      <vt:lpstr>JAX-RS: @Path Annotation</vt:lpstr>
      <vt:lpstr>JAX-RS Parameter Annotations</vt:lpstr>
      <vt:lpstr>JAX-RS: MessageBodyWriter</vt:lpstr>
      <vt:lpstr>JAX-RS: Example PDF Export</vt:lpstr>
      <vt:lpstr>JAX-RS: MessageBodyReader</vt:lpstr>
      <vt:lpstr>JAX-RS: Example Spreadsheet Import</vt:lpstr>
      <vt:lpstr>JAX-RS: Example Configuration</vt:lpstr>
      <vt:lpstr>JAX-RS: XML and JSON Providers</vt:lpstr>
      <vt:lpstr>JAX-RS: Customizing the Response</vt:lpstr>
      <vt:lpstr>JAX-RS: Customizing the Response</vt:lpstr>
      <vt:lpstr>JAX-RS: Exception Handling</vt:lpstr>
      <vt:lpstr>JAX-RS: Custom Exception Handling</vt:lpstr>
      <vt:lpstr>JAX-RS: Custom ExceptionMapper</vt:lpstr>
      <vt:lpstr>CXF Web Services Framework</vt:lpstr>
      <vt:lpstr>PowerPoint Presentation</vt:lpstr>
      <vt:lpstr>Dropwizard</vt:lpstr>
      <vt:lpstr>Dropwizard</vt:lpstr>
      <vt:lpstr>Default Dropwizard Components</vt:lpstr>
      <vt:lpstr>Default Dropwizard Components</vt:lpstr>
      <vt:lpstr>Mongo Connection</vt:lpstr>
      <vt:lpstr>Drop wizard</vt:lpstr>
      <vt:lpstr>Drop wizard</vt:lpstr>
      <vt:lpstr>The Order Processing Application</vt:lpstr>
      <vt:lpstr>The Order Processing Application</vt:lpstr>
      <vt:lpstr>CXF Framework</vt:lpstr>
      <vt:lpstr>CXF Web Services Framework</vt:lpstr>
      <vt:lpstr>CXF Components</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 Architecture</vt:lpstr>
      <vt:lpstr>CXF</vt:lpstr>
      <vt:lpstr>Working with CXF Frontends</vt:lpstr>
      <vt:lpstr>Working with CXF Frontends</vt:lpstr>
      <vt:lpstr>Working with CXF Frontends</vt:lpstr>
      <vt:lpstr>Working with CXF Frontends</vt:lpstr>
      <vt:lpstr>Working with CXF Frontends</vt:lpstr>
      <vt:lpstr>Code-first development</vt:lpstr>
      <vt:lpstr>Creating Service Endpoint Interface (SEI)</vt:lpstr>
      <vt:lpstr>Creating Service Endpoint Interface (SEI)</vt:lpstr>
      <vt:lpstr>Creating Service Endpoint Interface (SEI)</vt:lpstr>
      <vt:lpstr>Creating Service Endpoint Interface (SEI)</vt:lpstr>
      <vt:lpstr>Creating Service Endpoint Interface (SEI)</vt:lpstr>
      <vt:lpstr>Creating Service Endpoint Interface (SEI)</vt:lpstr>
      <vt:lpstr>Adding Java annotations</vt:lpstr>
      <vt:lpstr>Adding Java annotations</vt:lpstr>
      <vt:lpstr>Adding Java annotations</vt:lpstr>
      <vt:lpstr>Adding Java annotations</vt:lpstr>
      <vt:lpstr>Adding Java annotations</vt:lpstr>
      <vt:lpstr>Adding Java annotations</vt:lpstr>
      <vt:lpstr>RPC versus Document style</vt:lpstr>
      <vt:lpstr>RPC Style</vt:lpstr>
      <vt:lpstr>RPC Style</vt:lpstr>
      <vt:lpstr>javax.jws.WebMethod</vt:lpstr>
      <vt:lpstr>javax.jws.WebMethod</vt:lpstr>
      <vt:lpstr>Publishing the service</vt:lpstr>
      <vt:lpstr>Publishing the service</vt:lpstr>
      <vt:lpstr>Developing a consumer</vt:lpstr>
      <vt:lpstr>Developing a consumer</vt:lpstr>
      <vt:lpstr>Apache Play</vt:lpstr>
      <vt:lpstr>Apache Play</vt:lpstr>
      <vt:lpstr>Apache Play</vt:lpstr>
      <vt:lpstr>PowerPoint Presentation</vt:lpstr>
      <vt:lpstr>Conclusion</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854</cp:revision>
  <dcterms:created xsi:type="dcterms:W3CDTF">2012-03-13T15:47:14Z</dcterms:created>
  <dcterms:modified xsi:type="dcterms:W3CDTF">2021-03-22T09:41:27Z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